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3" r:id="rId2"/>
  </p:sldMasterIdLst>
  <p:notesMasterIdLst>
    <p:notesMasterId r:id="rId69"/>
  </p:notesMasterIdLst>
  <p:sldIdLst>
    <p:sldId id="412" r:id="rId3"/>
    <p:sldId id="305" r:id="rId4"/>
    <p:sldId id="415" r:id="rId5"/>
    <p:sldId id="416" r:id="rId6"/>
    <p:sldId id="425" r:id="rId7"/>
    <p:sldId id="417" r:id="rId8"/>
    <p:sldId id="418" r:id="rId9"/>
    <p:sldId id="420" r:id="rId10"/>
    <p:sldId id="419" r:id="rId11"/>
    <p:sldId id="421" r:id="rId12"/>
    <p:sldId id="440" r:id="rId13"/>
    <p:sldId id="441" r:id="rId14"/>
    <p:sldId id="426" r:id="rId15"/>
    <p:sldId id="427" r:id="rId16"/>
    <p:sldId id="428" r:id="rId17"/>
    <p:sldId id="442" r:id="rId18"/>
    <p:sldId id="443" r:id="rId19"/>
    <p:sldId id="444" r:id="rId20"/>
    <p:sldId id="424" r:id="rId21"/>
    <p:sldId id="445" r:id="rId22"/>
    <p:sldId id="446" r:id="rId23"/>
    <p:sldId id="447" r:id="rId24"/>
    <p:sldId id="429" r:id="rId25"/>
    <p:sldId id="430" r:id="rId26"/>
    <p:sldId id="431" r:id="rId27"/>
    <p:sldId id="432" r:id="rId28"/>
    <p:sldId id="433" r:id="rId29"/>
    <p:sldId id="435" r:id="rId30"/>
    <p:sldId id="436" r:id="rId31"/>
    <p:sldId id="437" r:id="rId32"/>
    <p:sldId id="438" r:id="rId33"/>
    <p:sldId id="439" r:id="rId34"/>
    <p:sldId id="490" r:id="rId35"/>
    <p:sldId id="492" r:id="rId36"/>
    <p:sldId id="493" r:id="rId37"/>
    <p:sldId id="453" r:id="rId38"/>
    <p:sldId id="448" r:id="rId39"/>
    <p:sldId id="454" r:id="rId40"/>
    <p:sldId id="455" r:id="rId41"/>
    <p:sldId id="449" r:id="rId42"/>
    <p:sldId id="450" r:id="rId43"/>
    <p:sldId id="456" r:id="rId44"/>
    <p:sldId id="451" r:id="rId45"/>
    <p:sldId id="464" r:id="rId46"/>
    <p:sldId id="322" r:id="rId47"/>
    <p:sldId id="323" r:id="rId48"/>
    <p:sldId id="482" r:id="rId49"/>
    <p:sldId id="471" r:id="rId50"/>
    <p:sldId id="479" r:id="rId51"/>
    <p:sldId id="465" r:id="rId52"/>
    <p:sldId id="466" r:id="rId53"/>
    <p:sldId id="480" r:id="rId54"/>
    <p:sldId id="468" r:id="rId55"/>
    <p:sldId id="485" r:id="rId56"/>
    <p:sldId id="489" r:id="rId57"/>
    <p:sldId id="457" r:id="rId58"/>
    <p:sldId id="458" r:id="rId59"/>
    <p:sldId id="459" r:id="rId60"/>
    <p:sldId id="462" r:id="rId61"/>
    <p:sldId id="463" r:id="rId62"/>
    <p:sldId id="461" r:id="rId63"/>
    <p:sldId id="460" r:id="rId64"/>
    <p:sldId id="486" r:id="rId65"/>
    <p:sldId id="469" r:id="rId66"/>
    <p:sldId id="488" r:id="rId67"/>
    <p:sldId id="487" r:id="rId68"/>
  </p:sldIdLst>
  <p:sldSz cx="12192000" cy="6858000"/>
  <p:notesSz cx="6858000" cy="9144000"/>
  <p:embeddedFontLst>
    <p:embeddedFont>
      <p:font typeface="Arial Narrow" panose="020B0606020202030204" pitchFamily="3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Segoe Light" panose="020B0604020202020204" charset="0"/>
      <p:regular r:id="rId78"/>
      <p:italic r:id="rId79"/>
    </p:embeddedFont>
    <p:embeddedFont>
      <p:font typeface="Segoe UI" panose="020B0502040204020203" pitchFamily="34" charset="0"/>
      <p:regular r:id="rId80"/>
      <p:bold r:id="rId81"/>
      <p:italic r:id="rId82"/>
      <p:boldItalic r:id="rId83"/>
    </p:embeddedFont>
    <p:embeddedFont>
      <p:font typeface="Segoe UI Light" panose="020B0502040204020203" pitchFamily="34" charset="0"/>
      <p:regular r:id="rId84"/>
      <p:italic r:id="rId85"/>
    </p:embeddedFont>
    <p:embeddedFont>
      <p:font typeface="Verdana" panose="020B0604030504040204" pitchFamily="34" charset="0"/>
      <p:regular r:id="rId86"/>
      <p:bold r:id="rId87"/>
      <p:italic r:id="rId88"/>
      <p:boldItalic r:id="rId89"/>
    </p:embeddedFont>
  </p:embeddedFontLst>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360" autoAdjust="0"/>
  </p:normalViewPr>
  <p:slideViewPr>
    <p:cSldViewPr>
      <p:cViewPr varScale="1">
        <p:scale>
          <a:sx n="68" d="100"/>
          <a:sy n="68" d="100"/>
        </p:scale>
        <p:origin x="73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284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tags" Target="tags/tag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249CDE-1623-4134-BC1D-D9BEBA3DFAA9}" type="datetimeFigureOut">
              <a:rPr lang="en-IN" smtClean="0"/>
              <a:pPr/>
              <a:t>12-08-2020</a:t>
            </a:fld>
            <a:endParaRPr lang="en-IN"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408A08-38A6-490E-A0DC-53EACC7027EB}" type="slidenum">
              <a:rPr lang="en-IN" smtClean="0"/>
              <a:pPr/>
              <a:t>‹#›</a:t>
            </a:fld>
            <a:endParaRPr lang="en-IN" dirty="0"/>
          </a:p>
        </p:txBody>
      </p:sp>
    </p:spTree>
    <p:extLst>
      <p:ext uri="{BB962C8B-B14F-4D97-AF65-F5344CB8AC3E}">
        <p14:creationId xmlns:p14="http://schemas.microsoft.com/office/powerpoint/2010/main" val="269631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localhost/certsrv/mscep"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localhost/certsrv/mscep_admin"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IN" sz="1000" b="1" dirty="0">
                <a:latin typeface="Arial"/>
                <a:ea typeface="Calibri"/>
                <a:cs typeface="Times New Roman"/>
              </a:rPr>
              <a:t>Presentation: 90 minutes</a:t>
            </a:r>
            <a:endParaRPr lang="en-IN" sz="1000" dirty="0">
              <a:latin typeface="Arial"/>
              <a:ea typeface="Calibri"/>
              <a:cs typeface="Times New Roman"/>
            </a:endParaRPr>
          </a:p>
          <a:p>
            <a:pPr>
              <a:lnSpc>
                <a:spcPct val="115000"/>
              </a:lnSpc>
              <a:spcAft>
                <a:spcPts val="1000"/>
              </a:spcAft>
            </a:pPr>
            <a:r>
              <a:rPr lang="en-IN" sz="1000" b="1" dirty="0">
                <a:latin typeface="Arial"/>
                <a:ea typeface="Calibri"/>
                <a:cs typeface="Times New Roman"/>
              </a:rPr>
              <a:t>Lab: 60 minutes</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After completing this module, students will be able to:</a:t>
            </a: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Implement Domain Name System (DNS) servers.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zones in DNS.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DNS integration with Active Directory Domain Services (AD DS).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DNS resolution between zones.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advanced DNS settings.</a:t>
            </a:r>
            <a:endParaRPr lang="en-IN" sz="1000" dirty="0">
              <a:effectLst/>
              <a:latin typeface="Arial"/>
              <a:ea typeface="Times New Roman"/>
              <a:cs typeface="Times New Roman"/>
            </a:endParaRPr>
          </a:p>
          <a:p>
            <a:pPr>
              <a:lnSpc>
                <a:spcPct val="115000"/>
              </a:lnSpc>
              <a:spcAft>
                <a:spcPts val="1000"/>
              </a:spcAft>
            </a:pPr>
            <a:r>
              <a:rPr lang="en-IN" sz="1000" b="1" dirty="0">
                <a:latin typeface="Arial"/>
                <a:ea typeface="Calibri"/>
                <a:cs typeface="Times New Roman"/>
              </a:rPr>
              <a:t>Required materials</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To teach this module, you need the Microsoft PowerPoint file named 10970B_02.pptx.</a:t>
            </a:r>
          </a:p>
          <a:p>
            <a:pPr>
              <a:lnSpc>
                <a:spcPct val="115000"/>
              </a:lnSpc>
              <a:spcAft>
                <a:spcPts val="1000"/>
              </a:spcAft>
            </a:pPr>
            <a:r>
              <a:rPr lang="en-IN" sz="1000" b="1" dirty="0">
                <a:latin typeface="Arial"/>
                <a:ea typeface="Calibri"/>
                <a:cs typeface="Times New Roman"/>
              </a:rPr>
              <a:t>Important:</a:t>
            </a:r>
            <a:r>
              <a:rPr lang="en-IN" sz="1000" dirty="0">
                <a:latin typeface="Arial"/>
                <a:ea typeface="Calibri"/>
                <a:cs typeface="Times New Roman"/>
              </a:rPr>
              <a:t> It is recommended that you use PowerPoint 2013, PowerPoint 2010, or PowerPoint 2007 to display the slides for this course. If you use a different version of PowerPoint or you use PowerPoint Viewer, the features of the slides might not all display correctly.</a:t>
            </a:r>
          </a:p>
          <a:p>
            <a:pPr>
              <a:lnSpc>
                <a:spcPct val="115000"/>
              </a:lnSpc>
              <a:spcAft>
                <a:spcPts val="1000"/>
              </a:spcAft>
            </a:pPr>
            <a:r>
              <a:rPr lang="en-IN" sz="1000" b="1" dirty="0">
                <a:latin typeface="Arial"/>
                <a:ea typeface="Calibri"/>
                <a:cs typeface="Times New Roman"/>
              </a:rPr>
              <a:t>Preparation tasks</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To prepare for this module:</a:t>
            </a:r>
          </a:p>
          <a:p>
            <a:pPr marL="342900" lvl="0" indent="-342900">
              <a:lnSpc>
                <a:spcPct val="115000"/>
              </a:lnSpc>
              <a:spcAft>
                <a:spcPts val="995"/>
              </a:spcAft>
              <a:buFont typeface="Symbol"/>
              <a:buChar char=""/>
            </a:pPr>
            <a:r>
              <a:rPr lang="en-US" sz="1000" dirty="0">
                <a:effectLst/>
                <a:latin typeface="Arial"/>
                <a:ea typeface="Times New Roman"/>
                <a:cs typeface="Times New Roman"/>
              </a:rPr>
              <a:t>Read all the materials for this module.</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Practice performing the demonstrations and the lab exercises.</a:t>
            </a:r>
            <a:endParaRPr lang="en-IN" sz="1000" dirty="0">
              <a:effectLst/>
              <a:latin typeface="Arial"/>
              <a:ea typeface="Times New Roman"/>
              <a:cs typeface="Times New Roman"/>
            </a:endParaRPr>
          </a:p>
          <a:p>
            <a:pPr>
              <a:lnSpc>
                <a:spcPct val="115000"/>
              </a:lnSpc>
              <a:spcAft>
                <a:spcPts val="1000"/>
              </a:spcAft>
            </a:pPr>
            <a:r>
              <a:rPr lang="en-IN" sz="1000" dirty="0">
                <a:latin typeface="Arial"/>
                <a:ea typeface="Calibri"/>
                <a:cs typeface="Times New Roman"/>
              </a:rPr>
              <a:t>Work through the Module Review and Takeaways section, and determine how you will use that section to both reinforce student learning and promote knowledge transfer to on-the-job performance.</a:t>
            </a:r>
          </a:p>
        </p:txBody>
      </p:sp>
      <p:sp>
        <p:nvSpPr>
          <p:cNvPr id="4" name="Slide Number Placeholder 3"/>
          <p:cNvSpPr>
            <a:spLocks noGrp="1"/>
          </p:cNvSpPr>
          <p:nvPr>
            <p:ph type="sldNum" sz="quarter" idx="10"/>
          </p:nvPr>
        </p:nvSpPr>
        <p:spPr/>
        <p:txBody>
          <a:bodyPr/>
          <a:lstStyle/>
          <a:p>
            <a:fld id="{CA408A08-38A6-490E-A0DC-53EACC7027EB}" type="slidenum">
              <a:rPr lang="en-IN" smtClean="0"/>
              <a:pPr/>
              <a:t>1</a:t>
            </a:fld>
            <a:endParaRPr lang="en-IN"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000000"/>
                </a:solidFill>
                <a:latin typeface="Arial"/>
              </a:rPr>
              <a:t>10970B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336699"/>
                </a:solidFill>
                <a:latin typeface="Arial"/>
              </a:rPr>
              <a:t>2: Implementing Name Resolution by Using DNS</a:t>
            </a:r>
          </a:p>
        </p:txBody>
      </p:sp>
    </p:spTree>
    <p:extLst>
      <p:ext uri="{BB962C8B-B14F-4D97-AF65-F5344CB8AC3E}">
        <p14:creationId xmlns:p14="http://schemas.microsoft.com/office/powerpoint/2010/main" val="140940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D0743460-1838-4353-A942-676A91E36773}" type="slidenum">
              <a:rPr lang="en-US" altLang="en-US"/>
              <a:pPr/>
              <a:t>14</a:t>
            </a:fld>
            <a:endParaRPr lang="en-US"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06CE8FF5-1925-4F46-AF08-2C27B496045F}" type="slidenum">
              <a:rPr lang="en-US" altLang="en-US"/>
              <a:pPr/>
              <a:t>15</a:t>
            </a:fld>
            <a:endParaRPr lang="en-US" altLang="en-US"/>
          </a:p>
        </p:txBody>
      </p:sp>
      <p:sp>
        <p:nvSpPr>
          <p:cNvPr id="21507" name="Rectangle 2"/>
          <p:cNvSpPr>
            <a:spLocks noGrp="1" noRot="1" noChangeAspect="1" noChangeArrowheads="1" noTextEdit="1"/>
          </p:cNvSpPr>
          <p:nvPr>
            <p:ph type="sldImg"/>
          </p:nvPr>
        </p:nvSpPr>
        <p:spPr>
          <a:ln/>
        </p:spPr>
      </p:sp>
      <p:sp>
        <p:nvSpPr>
          <p:cNvPr id="21508" name="Rectangle 4"/>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Explain what a CA is, and how it operates. CAs are the key components of the PKI environment. In a simple PKI environment, a single CA may provide all of the PKI services.</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6: Implementing AD CS</a:t>
            </a:r>
          </a:p>
        </p:txBody>
      </p:sp>
    </p:spTree>
    <p:extLst>
      <p:ext uri="{BB962C8B-B14F-4D97-AF65-F5344CB8AC3E}">
        <p14:creationId xmlns:p14="http://schemas.microsoft.com/office/powerpoint/2010/main" val="137972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Introduce AD CS, and explain the purpose of each role service. Spend some time describing the role services that are new to Windows Server 2008 R2 and Windows Server 2012.</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6: Implementing AD CS</a:t>
            </a:r>
          </a:p>
        </p:txBody>
      </p:sp>
    </p:spTree>
    <p:extLst>
      <p:ext uri="{BB962C8B-B14F-4D97-AF65-F5344CB8AC3E}">
        <p14:creationId xmlns:p14="http://schemas.microsoft.com/office/powerpoint/2010/main" val="3807073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Start by explaining that you can implement a CA solution as an internal private CA. Alternatively, an organization can use an external public CA. Many organizations use both: an external public CA for their public-facing services, and an internal private CA for their internal corporate requirements. </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Segoe UI"/>
              </a:rPr>
              <a:t>You can also discuss a newer approach that some organizations use, the hybrid approach. In this scenario, the root is an externally trusted root CA, and internal CAs that issue certificates are subordinates. With the hybrid approach, companies can issue certificates that are trusted by virtually all computers. This module goes into more detail about this method in the following topics. Therefore, keep the discussion at a high level at this point, because subsequent topics provide more detail. </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Segoe UI"/>
              </a:rPr>
              <a:t>Remind the students that virtually all modern computers and applications trust a public CA, while an internal private CA is usually not trusted outside of the company that runs it. Mention that some organizations might choose to define their own list of trusted CAs. Ask the students which type of CA they are using in their environments today, and what its limitations are.</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26</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6: Implementing AD CS</a:t>
            </a:r>
          </a:p>
        </p:txBody>
      </p:sp>
    </p:spTree>
    <p:extLst>
      <p:ext uri="{BB962C8B-B14F-4D97-AF65-F5344CB8AC3E}">
        <p14:creationId xmlns:p14="http://schemas.microsoft.com/office/powerpoint/2010/main" val="1325041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p:spPr>
        <p:txBody>
          <a:bodyPr/>
          <a:lstStyle/>
          <a:p>
            <a:r>
              <a:rPr lang="en-US" altLang="en-US" dirty="0"/>
              <a:t>Module x: Title</a:t>
            </a:r>
          </a:p>
        </p:txBody>
      </p:sp>
      <p:sp>
        <p:nvSpPr>
          <p:cNvPr id="26627" name="Rectangle 3"/>
          <p:cNvSpPr>
            <a:spLocks noGrp="1" noChangeArrowheads="1"/>
          </p:cNvSpPr>
          <p:nvPr>
            <p:ph type="dt" sz="quarter" idx="1"/>
          </p:nvPr>
        </p:nvSpPr>
        <p:spPr>
          <a:noFill/>
        </p:spPr>
        <p:txBody>
          <a:bodyPr/>
          <a:lstStyle/>
          <a:p>
            <a:r>
              <a:rPr lang="en-US" altLang="en-US" dirty="0"/>
              <a:t>Course </a:t>
            </a:r>
            <a:r>
              <a:rPr lang="en-US" altLang="en-US" dirty="0" err="1"/>
              <a:t>xxxxy</a:t>
            </a:r>
            <a:endParaRPr lang="en-US" altLang="en-US" dirty="0"/>
          </a:p>
        </p:txBody>
      </p:sp>
      <p:sp>
        <p:nvSpPr>
          <p:cNvPr id="26628" name="Rectangle 7"/>
          <p:cNvSpPr>
            <a:spLocks noGrp="1" noChangeArrowheads="1"/>
          </p:cNvSpPr>
          <p:nvPr>
            <p:ph type="sldNum" sz="quarter" idx="5"/>
          </p:nvPr>
        </p:nvSpPr>
        <p:spPr>
          <a:noFill/>
        </p:spPr>
        <p:txBody>
          <a:bodyPr/>
          <a:lstStyle/>
          <a:p>
            <a:fld id="{80CF4AC9-481C-4692-84F4-F15EC06CE102}" type="slidenum">
              <a:rPr lang="en-US" altLang="en-US"/>
              <a:pPr/>
              <a:t>27</a:t>
            </a:fld>
            <a:endParaRPr lang="en-US" altLang="en-US"/>
          </a:p>
        </p:txBody>
      </p:sp>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xfrm>
            <a:off x="307492" y="2148591"/>
            <a:ext cx="6149837" cy="6731521"/>
          </a:xfrm>
          <a:noFill/>
          <a:ln/>
        </p:spPr>
        <p:txBody>
          <a:bodyPr/>
          <a:lstStyle/>
          <a:p>
            <a:pPr marL="186938" indent="-186938">
              <a:buFontTx/>
              <a:buAutoNum type="arabicPeriod"/>
            </a:pPr>
            <a:r>
              <a:rPr lang="en-CA" altLang="en-US" dirty="0"/>
              <a:t>Discuss:</a:t>
            </a:r>
          </a:p>
          <a:p>
            <a:pPr marL="186938" indent="-186938">
              <a:buFontTx/>
              <a:buChar char="•"/>
            </a:pPr>
            <a:r>
              <a:rPr lang="en-CA" altLang="en-US" dirty="0"/>
              <a:t>Root and Subordinate CAs. Stress the need to protect the Root CA, since trusted Root CA automatically trusts every subordinate CA that has a valid CA certificate in the hierarchy.</a:t>
            </a:r>
          </a:p>
          <a:p>
            <a:pPr marL="186938" indent="-186938">
              <a:buFontTx/>
              <a:buChar char="•"/>
            </a:pPr>
            <a:r>
              <a:rPr lang="en-CA" altLang="en-US" dirty="0"/>
              <a:t>Reasons for deploying a subordinate CA.</a:t>
            </a:r>
          </a:p>
          <a:p>
            <a:pPr marL="186938" indent="-186938"/>
            <a:r>
              <a:rPr lang="en-CA" altLang="en-US" dirty="0"/>
              <a:t>2. Source information:</a:t>
            </a:r>
          </a:p>
          <a:p>
            <a:pPr marL="186938" indent="-186938">
              <a:buFontTx/>
              <a:buChar char="•"/>
            </a:pPr>
            <a:r>
              <a:rPr lang="en-CA" altLang="en-US" dirty="0"/>
              <a:t>Active Directory® Certificate Services Help: Public Key Infrastructures</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Calibri"/>
                <a:cs typeface="Segoe UI"/>
              </a:rPr>
              <a:t>Discuss the following:</a:t>
            </a:r>
            <a:endParaRPr lang="en-US" sz="1000">
              <a:latin typeface="Arial"/>
              <a:ea typeface="Calibri"/>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Stand-alone and enterprise CAs, and the differences between the two.</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CAs that issue certificates to clients over the Internet.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The typical configuration of a root CA as a stand-alone CA.</a:t>
            </a:r>
            <a:endParaRPr lang="en-US" sz="1000">
              <a:effectLst/>
              <a:latin typeface="Arial"/>
              <a:ea typeface="Times New Roman"/>
              <a:cs typeface="Times New Roman"/>
            </a:endParaRPr>
          </a:p>
          <a:p>
            <a:pPr>
              <a:lnSpc>
                <a:spcPct val="115000"/>
              </a:lnSpc>
              <a:spcAft>
                <a:spcPts val="1000"/>
              </a:spcAft>
            </a:pPr>
            <a:r>
              <a:rPr lang="en-US" sz="1000">
                <a:latin typeface="Arial"/>
                <a:ea typeface="Calibri"/>
                <a:cs typeface="Segoe UI"/>
              </a:rPr>
              <a:t>Mention that business requirements often dictate the type (or types) of CAs that the students will use. For example, autoenrollment requires an enterprise CA.</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400121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Describe the key points related to considerations for installing a root CA. When you discuss the private key configuration, mention that any provider that starts with a number sign (#) in its name is a Cryptography Next Generation (CNG) provider.</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Windows Server 2008 and Windows Server 2012 enhance CNG, which Windows Vista</a:t>
            </a:r>
            <a:r>
              <a:rPr lang="en-US" sz="1000" baseline="30000">
                <a:latin typeface="Arial"/>
                <a:ea typeface="Calibri"/>
                <a:cs typeface="Segoe UI"/>
              </a:rPr>
              <a:t>®</a:t>
            </a:r>
            <a:r>
              <a:rPr lang="en-US" sz="1000">
                <a:latin typeface="Arial"/>
                <a:ea typeface="Calibri"/>
                <a:cs typeface="Segoe UI"/>
              </a:rPr>
              <a:t> first introduced. The CNG application programming interface (API) is the long-term replacement for the </a:t>
            </a:r>
            <a:r>
              <a:rPr lang="en-US" sz="1000">
                <a:latin typeface="Arial"/>
                <a:ea typeface="Calibri"/>
                <a:cs typeface="Times New Roman"/>
              </a:rPr>
              <a:t>Cryptography Application Programming Interface</a:t>
            </a:r>
            <a:r>
              <a:rPr lang="en-US" sz="1000">
                <a:latin typeface="Arial"/>
                <a:ea typeface="Calibri"/>
                <a:cs typeface="Segoe UI"/>
              </a:rPr>
              <a:t> (Crypto API) in older versions of the Windows operating system.</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524702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Discuss scenarios for deploying a subordinate CA. Ask the students if they have PKI deployed in their environments, and whether they use only root CAs, or if they have also deployed subordinate CAs as well.</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29287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Explain the following benefits of a cross-certification hierarchy:</a:t>
            </a:r>
            <a:endParaRPr lang="en-US" sz="1000">
              <a:latin typeface="Arial"/>
              <a:ea typeface="Calibri"/>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provides an approach for one CA hierarchy to trust another CA hierarchy.</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provides interoperability PKI between networks or other organizations (mergers, acquisitions, partnerships).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assumes complete trust of a foreign CA hierarchy.</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can be configured at the root CA level or at the subordinate-to-the-root CA level. </a:t>
            </a:r>
            <a:endParaRPr lang="en-US" sz="1000">
              <a:effectLst/>
              <a:latin typeface="Arial"/>
              <a:ea typeface="Times New Roman"/>
              <a:cs typeface="Times New Roman"/>
            </a:endParaRPr>
          </a:p>
          <a:p>
            <a:pPr>
              <a:lnSpc>
                <a:spcPct val="115000"/>
              </a:lnSpc>
              <a:spcAft>
                <a:spcPts val="1000"/>
              </a:spcAft>
            </a:pPr>
            <a:r>
              <a:rPr lang="en-US" sz="1000" b="1">
                <a:latin typeface="Arial"/>
                <a:ea typeface="Calibri"/>
                <a:cs typeface="Times New Roman"/>
              </a:rPr>
              <a:t>Question</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Your company is currently acquiring another company. Both companies run their own PKI. What could you do to minimize disruption and continue to provide PKI services seamlessly?</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Answer</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 could implement a cross-certification hierarchy.</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145164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CA408A08-38A6-490E-A0DC-53EACC7027EB}" type="slidenum">
              <a:rPr lang="en-IN" smtClean="0"/>
              <a:pPr/>
              <a:t>2</a:t>
            </a:fld>
            <a:endParaRPr lang="en-IN"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000000"/>
                </a:solidFill>
                <a:latin typeface="Arial"/>
              </a:rPr>
              <a:t>10970B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336699"/>
                </a:solidFill>
                <a:latin typeface="Arial"/>
              </a:rPr>
              <a:t>2: Implementing Name Resolution by Using DNS</a:t>
            </a:r>
          </a:p>
        </p:txBody>
      </p:sp>
    </p:spTree>
    <p:extLst>
      <p:ext uri="{BB962C8B-B14F-4D97-AF65-F5344CB8AC3E}">
        <p14:creationId xmlns:p14="http://schemas.microsoft.com/office/powerpoint/2010/main" val="2970912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Calibri"/>
                <a:cs typeface="Segoe"/>
              </a:rPr>
              <a:t>When you have completed the demonstration, leave the virtual machines running for the subsequent demonstrations.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Preparation Steps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This demonstration is mandatory to perform, because it establishes the PKI and CA that you will use in the following demonstrations in this module.</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For this demonstration, start </a:t>
            </a:r>
            <a:r>
              <a:rPr lang="en-US" sz="1000">
                <a:latin typeface="Arial"/>
                <a:ea typeface="Calibri"/>
                <a:cs typeface="Times New Roman"/>
              </a:rPr>
              <a:t>20412D-LON-DC1</a:t>
            </a:r>
            <a:r>
              <a:rPr lang="en-US" sz="1000" b="1">
                <a:latin typeface="Arial"/>
                <a:ea typeface="Calibri"/>
                <a:cs typeface="Times New Roman"/>
              </a:rPr>
              <a:t> </a:t>
            </a:r>
            <a:r>
              <a:rPr lang="en-US" sz="1000">
                <a:latin typeface="Arial"/>
                <a:ea typeface="Calibri"/>
                <a:cs typeface="Segoe UI"/>
              </a:rPr>
              <a:t>and</a:t>
            </a:r>
            <a:r>
              <a:rPr lang="en-US" sz="1000" b="1">
                <a:latin typeface="Arial"/>
                <a:ea typeface="Calibri"/>
                <a:cs typeface="Times New Roman"/>
              </a:rPr>
              <a:t> </a:t>
            </a:r>
            <a:r>
              <a:rPr lang="en-US" sz="1000">
                <a:latin typeface="Arial"/>
                <a:ea typeface="Calibri"/>
                <a:cs typeface="Times New Roman"/>
              </a:rPr>
              <a:t>20412D-LON-SVR1</a:t>
            </a:r>
            <a:r>
              <a:rPr lang="en-US" sz="1000">
                <a:latin typeface="Arial"/>
                <a:ea typeface="Calibri"/>
                <a:cs typeface="Segoe UI"/>
              </a:rPr>
              <a:t>. Sign in to both virtual machines as </a:t>
            </a:r>
            <a:r>
              <a:rPr lang="en-US" sz="1000" b="1">
                <a:latin typeface="Arial"/>
                <a:ea typeface="Calibri"/>
                <a:cs typeface="Times New Roman"/>
              </a:rPr>
              <a:t>Adatum\Administrator</a:t>
            </a:r>
            <a:r>
              <a:rPr lang="en-US" sz="1000">
                <a:latin typeface="Arial"/>
                <a:ea typeface="Calibri"/>
                <a:cs typeface="Segoe UI"/>
              </a:rPr>
              <a:t> with the password </a:t>
            </a:r>
            <a:r>
              <a:rPr lang="en-US" sz="1000" b="1">
                <a:latin typeface="Arial"/>
                <a:ea typeface="Calibri"/>
                <a:cs typeface="Times New Roman"/>
              </a:rPr>
              <a:t>Pa$$w0rd</a:t>
            </a:r>
            <a:r>
              <a:rPr lang="en-US" sz="1000">
                <a:latin typeface="Arial"/>
                <a:ea typeface="Calibri"/>
                <a:cs typeface="Segoe UI"/>
              </a:rPr>
              <a:t>.</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Demonstration Steps</a:t>
            </a:r>
            <a:endParaRPr lang="en-US" sz="1000">
              <a:latin typeface="Arial"/>
              <a:ea typeface="Calibri"/>
              <a:cs typeface="Times New Roman"/>
            </a:endParaRPr>
          </a:p>
          <a:p>
            <a:pPr>
              <a:lnSpc>
                <a:spcPts val="1300"/>
              </a:lnSpc>
              <a:spcBef>
                <a:spcPts val="900"/>
              </a:spcBef>
              <a:spcAft>
                <a:spcPts val="300"/>
              </a:spcAft>
            </a:pPr>
            <a:r>
              <a:rPr lang="en-US" sz="1000" b="1">
                <a:effectLst/>
                <a:latin typeface="Arial"/>
                <a:ea typeface="Times New Roman"/>
                <a:cs typeface="Segoe UI"/>
              </a:rPr>
              <a:t>Deploy a root CA</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LON-SVR1, in the Server Manager, click </a:t>
            </a:r>
            <a:r>
              <a:rPr lang="en-US" sz="1000" b="1">
                <a:effectLst/>
                <a:latin typeface="Arial"/>
                <a:ea typeface="Times New Roman"/>
                <a:cs typeface="Times New Roman"/>
              </a:rPr>
              <a:t>Add roles and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Before You Begin</a:t>
            </a:r>
            <a:r>
              <a:rPr lang="en-US" sz="1000">
                <a:effectLst/>
                <a:latin typeface="Arial"/>
                <a:ea typeface="Times New Roman"/>
                <a:cs typeface="Times New Roman"/>
              </a:rPr>
              <a:t> page,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installation type</a:t>
            </a:r>
            <a:r>
              <a:rPr lang="en-US" sz="1000">
                <a:effectLst/>
                <a:latin typeface="Arial"/>
                <a:ea typeface="Times New Roman"/>
                <a:cs typeface="Times New Roman"/>
              </a:rPr>
              <a:t> page,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destination server</a:t>
            </a:r>
            <a:r>
              <a:rPr lang="en-US" sz="1000">
                <a:effectLst/>
                <a:latin typeface="Arial"/>
                <a:ea typeface="Times New Roman"/>
                <a:cs typeface="Times New Roman"/>
              </a:rPr>
              <a:t> page,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Select server roles</a:t>
            </a:r>
            <a:r>
              <a:rPr lang="en-US" sz="1000">
                <a:solidFill>
                  <a:srgbClr val="000000"/>
                </a:solidFill>
                <a:effectLst/>
                <a:latin typeface="Arial"/>
                <a:ea typeface="Times New Roman"/>
                <a:cs typeface="Segoe UI"/>
              </a:rPr>
              <a:t> page, select </a:t>
            </a:r>
            <a:r>
              <a:rPr lang="en-US" sz="1000" b="1">
                <a:effectLst/>
                <a:latin typeface="Arial"/>
                <a:ea typeface="Times New Roman"/>
                <a:cs typeface="Times New Roman"/>
              </a:rPr>
              <a:t>Active Directory Certificate Services</a:t>
            </a:r>
            <a:r>
              <a:rPr lang="en-US" sz="1000">
                <a:solidFill>
                  <a:srgbClr val="000000"/>
                </a:solidFill>
                <a:effectLst/>
                <a:latin typeface="Arial"/>
                <a:ea typeface="Times New Roman"/>
                <a:cs typeface="Segoe UI"/>
              </a:rPr>
              <a:t>. In the </a:t>
            </a:r>
            <a:r>
              <a:rPr lang="en-US" sz="1000">
                <a:effectLst/>
                <a:latin typeface="Arial"/>
                <a:ea typeface="Times New Roman"/>
                <a:cs typeface="Times New Roman"/>
              </a:rPr>
              <a:t>Add Roles and Features Wizard</a:t>
            </a:r>
            <a:r>
              <a:rPr lang="en-US" sz="1000">
                <a:solidFill>
                  <a:srgbClr val="000000"/>
                </a:solidFill>
                <a:effectLst/>
                <a:latin typeface="Arial"/>
                <a:ea typeface="Times New Roman"/>
                <a:cs typeface="Segoe UI"/>
              </a:rPr>
              <a:t>, click </a:t>
            </a:r>
            <a:r>
              <a:rPr lang="en-US" sz="1000" b="1">
                <a:effectLst/>
                <a:latin typeface="Arial"/>
                <a:ea typeface="Times New Roman"/>
                <a:cs typeface="Times New Roman"/>
              </a:rPr>
              <a:t>Add Features</a:t>
            </a:r>
            <a:r>
              <a:rPr lang="en-US" sz="1000">
                <a:solidFill>
                  <a:srgbClr val="000000"/>
                </a:solidFill>
                <a:effectLst/>
                <a:latin typeface="Arial"/>
                <a:ea typeface="Times New Roman"/>
                <a:cs typeface="Segoe UI"/>
              </a:rPr>
              <a:t>, and then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Select features</a:t>
            </a:r>
            <a:r>
              <a:rPr lang="en-US" sz="1000">
                <a:solidFill>
                  <a:srgbClr val="000000"/>
                </a:solidFill>
                <a:effectLst/>
                <a:latin typeface="Arial"/>
                <a:ea typeface="Times New Roman"/>
                <a:cs typeface="Segoe UI"/>
              </a:rPr>
              <a:t> page,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 </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Active Directory Certificate Services</a:t>
            </a:r>
            <a:r>
              <a:rPr lang="en-US" sz="1000">
                <a:solidFill>
                  <a:srgbClr val="000000"/>
                </a:solidFill>
                <a:effectLst/>
                <a:latin typeface="Arial"/>
                <a:ea typeface="Times New Roman"/>
                <a:cs typeface="Segoe UI"/>
              </a:rPr>
              <a:t> page,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Select role services</a:t>
            </a:r>
            <a:r>
              <a:rPr lang="en-US" sz="1000">
                <a:solidFill>
                  <a:srgbClr val="000000"/>
                </a:solidFill>
                <a:effectLst/>
                <a:latin typeface="Arial"/>
                <a:ea typeface="Times New Roman"/>
                <a:cs typeface="Segoe UI"/>
              </a:rPr>
              <a:t> page, ensure that </a:t>
            </a:r>
            <a:r>
              <a:rPr lang="en-US" sz="1000" b="1">
                <a:effectLst/>
                <a:latin typeface="Arial"/>
                <a:ea typeface="Times New Roman"/>
                <a:cs typeface="Times New Roman"/>
              </a:rPr>
              <a:t>Certification Authority</a:t>
            </a:r>
            <a:r>
              <a:rPr lang="en-US" sz="1000">
                <a:solidFill>
                  <a:srgbClr val="000000"/>
                </a:solidFill>
                <a:effectLst/>
                <a:latin typeface="Arial"/>
                <a:ea typeface="Times New Roman"/>
                <a:cs typeface="Segoe UI"/>
              </a:rPr>
              <a:t> is selected, and then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Confirm installation selections</a:t>
            </a:r>
            <a:r>
              <a:rPr lang="en-US" sz="1000">
                <a:solidFill>
                  <a:srgbClr val="000000"/>
                </a:solidFill>
                <a:effectLst/>
                <a:latin typeface="Arial"/>
                <a:ea typeface="Times New Roman"/>
                <a:cs typeface="Segoe UI"/>
              </a:rPr>
              <a:t> page, click </a:t>
            </a:r>
            <a:r>
              <a:rPr lang="en-US" sz="1000" b="1">
                <a:effectLst/>
                <a:latin typeface="Arial"/>
                <a:ea typeface="Times New Roman"/>
                <a:cs typeface="Times New Roman"/>
              </a:rPr>
              <a:t>Install</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Installation progress</a:t>
            </a:r>
            <a:r>
              <a:rPr lang="en-US" sz="1000">
                <a:solidFill>
                  <a:srgbClr val="000000"/>
                </a:solidFill>
                <a:effectLst/>
                <a:latin typeface="Arial"/>
                <a:ea typeface="Times New Roman"/>
                <a:cs typeface="Segoe UI"/>
              </a:rPr>
              <a:t> page, after the installation completes successfully, click the text </a:t>
            </a:r>
            <a:r>
              <a:rPr lang="en-US" sz="1000" b="1">
                <a:effectLst/>
                <a:latin typeface="Arial"/>
                <a:ea typeface="Times New Roman"/>
                <a:cs typeface="Times New Roman"/>
              </a:rPr>
              <a:t>Configure Active Directory Certificate Services on the destination server</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989076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33</a:t>
            </a:fld>
            <a:endParaRPr lang="en-IN" dirty="0"/>
          </a:p>
        </p:txBody>
      </p:sp>
    </p:spTree>
    <p:extLst>
      <p:ext uri="{BB962C8B-B14F-4D97-AF65-F5344CB8AC3E}">
        <p14:creationId xmlns:p14="http://schemas.microsoft.com/office/powerpoint/2010/main" val="39299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34</a:t>
            </a:fld>
            <a:endParaRPr lang="en-IN" dirty="0"/>
          </a:p>
        </p:txBody>
      </p:sp>
    </p:spTree>
    <p:extLst>
      <p:ext uri="{BB962C8B-B14F-4D97-AF65-F5344CB8AC3E}">
        <p14:creationId xmlns:p14="http://schemas.microsoft.com/office/powerpoint/2010/main" val="296829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35</a:t>
            </a:fld>
            <a:endParaRPr lang="en-IN" dirty="0"/>
          </a:p>
        </p:txBody>
      </p:sp>
    </p:spTree>
    <p:extLst>
      <p:ext uri="{BB962C8B-B14F-4D97-AF65-F5344CB8AC3E}">
        <p14:creationId xmlns:p14="http://schemas.microsoft.com/office/powerpoint/2010/main" val="2750928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36</a:t>
            </a:fld>
            <a:endParaRPr lang="en-IN" dirty="0"/>
          </a:p>
        </p:txBody>
      </p:sp>
    </p:spTree>
    <p:extLst>
      <p:ext uri="{BB962C8B-B14F-4D97-AF65-F5344CB8AC3E}">
        <p14:creationId xmlns:p14="http://schemas.microsoft.com/office/powerpoint/2010/main" val="8039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p:spPr>
        <p:txBody>
          <a:bodyPr/>
          <a:lstStyle/>
          <a:p>
            <a:r>
              <a:rPr lang="en-US" altLang="en-US"/>
              <a:t>Module x: Title</a:t>
            </a:r>
          </a:p>
        </p:txBody>
      </p:sp>
      <p:sp>
        <p:nvSpPr>
          <p:cNvPr id="39939" name="Rectangle 3"/>
          <p:cNvSpPr>
            <a:spLocks noGrp="1" noChangeArrowheads="1"/>
          </p:cNvSpPr>
          <p:nvPr>
            <p:ph type="dt" sz="quarter" idx="1"/>
          </p:nvPr>
        </p:nvSpPr>
        <p:spPr>
          <a:noFill/>
        </p:spPr>
        <p:txBody>
          <a:bodyPr/>
          <a:lstStyle/>
          <a:p>
            <a:r>
              <a:rPr lang="en-US" altLang="en-US"/>
              <a:t>Course xxxxy</a:t>
            </a:r>
          </a:p>
        </p:txBody>
      </p:sp>
      <p:sp>
        <p:nvSpPr>
          <p:cNvPr id="39940" name="Rectangle 7"/>
          <p:cNvSpPr>
            <a:spLocks noGrp="1" noChangeArrowheads="1"/>
          </p:cNvSpPr>
          <p:nvPr>
            <p:ph type="sldNum" sz="quarter" idx="5"/>
          </p:nvPr>
        </p:nvSpPr>
        <p:spPr>
          <a:noFill/>
        </p:spPr>
        <p:txBody>
          <a:bodyPr/>
          <a:lstStyle/>
          <a:p>
            <a:fld id="{1DBC25A4-92DB-433B-865F-EA868913EE32}" type="slidenum">
              <a:rPr lang="en-US" altLang="en-US"/>
              <a:pPr/>
              <a:t>37</a:t>
            </a:fld>
            <a:endParaRPr lang="en-US" altLang="en-US"/>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307492" y="2148591"/>
            <a:ext cx="6149837" cy="6731521"/>
          </a:xfrm>
          <a:noFill/>
          <a:ln/>
        </p:spPr>
        <p:txBody>
          <a:bodyPr/>
          <a:lstStyle/>
          <a:p>
            <a:pPr marL="186938" indent="-186938"/>
            <a:r>
              <a:rPr lang="en-US" altLang="en-US" b="1" dirty="0"/>
              <a:t>Certreq.exe -new </a:t>
            </a:r>
            <a:r>
              <a:rPr lang="en-US" altLang="en-US" b="1" i="1" dirty="0"/>
              <a:t>&lt;RequestPolicy.inf&gt;&lt;CertificateRequest.req&gt;</a:t>
            </a:r>
          </a:p>
          <a:p>
            <a:pPr marL="186938" indent="-186938"/>
            <a:endParaRPr lang="en-US" altLang="en-US" b="1" dirty="0"/>
          </a:p>
          <a:p>
            <a:pPr marL="186938" indent="-186938"/>
            <a:r>
              <a:rPr lang="en-US" altLang="en-US" b="1" dirty="0" err="1"/>
              <a:t>certreq</a:t>
            </a:r>
            <a:r>
              <a:rPr lang="en-US" altLang="en-US" b="1" dirty="0"/>
              <a:t> -submit -</a:t>
            </a:r>
            <a:r>
              <a:rPr lang="en-US" altLang="en-US" b="1" dirty="0" err="1"/>
              <a:t>config</a:t>
            </a:r>
            <a:r>
              <a:rPr lang="en-US" altLang="en-US" b="1" dirty="0"/>
              <a:t> "</a:t>
            </a:r>
            <a:r>
              <a:rPr lang="en-US" altLang="en-US" b="1" i="1" dirty="0"/>
              <a:t>&lt;</a:t>
            </a:r>
            <a:r>
              <a:rPr lang="en-US" altLang="en-US" b="1" i="1" dirty="0" err="1"/>
              <a:t>ServerName</a:t>
            </a:r>
            <a:r>
              <a:rPr lang="en-US" altLang="en-US" b="1" i="1" dirty="0"/>
              <a:t>\</a:t>
            </a:r>
            <a:r>
              <a:rPr lang="en-US" altLang="en-US" b="1" i="1" dirty="0" err="1"/>
              <a:t>CAName</a:t>
            </a:r>
            <a:r>
              <a:rPr lang="en-US" altLang="en-US" b="1" i="1" dirty="0"/>
              <a:t>&gt;</a:t>
            </a:r>
            <a:r>
              <a:rPr lang="en-US" altLang="en-US" b="1" dirty="0"/>
              <a:t>" "</a:t>
            </a:r>
            <a:r>
              <a:rPr lang="en-US" altLang="en-US" b="1" i="1" dirty="0"/>
              <a:t>&lt;CertificateRequest.req&gt;</a:t>
            </a:r>
            <a:r>
              <a:rPr lang="en-US" altLang="en-US" b="1" dirty="0"/>
              <a:t>" "</a:t>
            </a:r>
            <a:r>
              <a:rPr lang="en-US" altLang="en-US" b="1" i="1" dirty="0"/>
              <a:t>&lt;CertificateResponse.cer&gt;</a:t>
            </a:r>
            <a:r>
              <a:rPr lang="en-US" altLang="en-US" b="1" dirty="0"/>
              <a:t>“</a:t>
            </a:r>
          </a:p>
          <a:p>
            <a:pPr marL="186938" indent="-186938"/>
            <a:endParaRPr lang="en-US" altLang="en-US" b="1" dirty="0"/>
          </a:p>
          <a:p>
            <a:pPr marL="186938" indent="-186938"/>
            <a:r>
              <a:rPr lang="en-US" altLang="en-US" b="1" dirty="0" err="1"/>
              <a:t>certreq</a:t>
            </a:r>
            <a:r>
              <a:rPr lang="en-US" altLang="en-US" b="1" dirty="0"/>
              <a:t> –retrieve -</a:t>
            </a:r>
            <a:r>
              <a:rPr lang="en-US" altLang="en-US" b="1" dirty="0" err="1"/>
              <a:t>config</a:t>
            </a:r>
            <a:r>
              <a:rPr lang="en-US" altLang="en-US" b="1" dirty="0"/>
              <a:t> "</a:t>
            </a:r>
            <a:r>
              <a:rPr lang="en-US" altLang="en-US" b="1" i="1" dirty="0"/>
              <a:t>&lt;</a:t>
            </a:r>
            <a:r>
              <a:rPr lang="en-US" altLang="en-US" b="1" i="1" dirty="0" err="1"/>
              <a:t>ServerName</a:t>
            </a:r>
            <a:r>
              <a:rPr lang="en-US" altLang="en-US" b="1" i="1" dirty="0"/>
              <a:t>\</a:t>
            </a:r>
            <a:r>
              <a:rPr lang="en-US" altLang="en-US" b="1" i="1" dirty="0" err="1"/>
              <a:t>CAName</a:t>
            </a:r>
            <a:r>
              <a:rPr lang="en-US" altLang="en-US" b="1" i="1" dirty="0"/>
              <a:t>&gt;</a:t>
            </a:r>
            <a:r>
              <a:rPr lang="en-US" altLang="en-US" b="1" dirty="0"/>
              <a:t>" </a:t>
            </a:r>
            <a:r>
              <a:rPr lang="en-US" altLang="en-US" b="1" i="1" dirty="0"/>
              <a:t>&lt;</a:t>
            </a:r>
            <a:r>
              <a:rPr lang="en-US" altLang="en-US" b="1" i="1" dirty="0" err="1"/>
              <a:t>RequestID</a:t>
            </a:r>
            <a:r>
              <a:rPr lang="en-US" altLang="en-US" b="1" i="1" dirty="0"/>
              <a:t>&gt; </a:t>
            </a:r>
            <a:r>
              <a:rPr lang="en-US" altLang="en-US" b="1" dirty="0"/>
              <a:t>"</a:t>
            </a:r>
            <a:r>
              <a:rPr lang="en-US" altLang="en-US" b="1" i="1" dirty="0"/>
              <a:t>&lt;CertificateResponse.cer&gt;</a:t>
            </a:r>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latin typeface="Arial"/>
                <a:ea typeface="Calibri"/>
                <a:cs typeface="Times New Roman"/>
              </a:rPr>
              <a:t>You should start by defining a certificate. Ask the students to provide their definition of a certificate. After that, start to introduce templates. A set of default templates is included during the installation of AD CS. Explain that the students can duplicate and modify these default templates to meet business requirements. You will discuss specific template versions and features in later topics. Also, emphasize that in Windows Server 2008 R2, the Standard edition operating system also works with certificate templates</a:t>
            </a:r>
            <a:r>
              <a:rPr lang="en-US" sz="1000" dirty="0">
                <a:latin typeface="Arial"/>
                <a:ea typeface="Calibri"/>
                <a:cs typeface="Segoe UI"/>
              </a:rPr>
              <a:t>.</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507101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Discuss certificate template versions, and the functional differences between them.</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017897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40</a:t>
            </a:fld>
            <a:endParaRPr lang="en-IN" dirty="0"/>
          </a:p>
        </p:txBody>
      </p:sp>
    </p:spTree>
    <p:extLst>
      <p:ext uri="{BB962C8B-B14F-4D97-AF65-F5344CB8AC3E}">
        <p14:creationId xmlns:p14="http://schemas.microsoft.com/office/powerpoint/2010/main" val="4287392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Module x: Title</a:t>
            </a:r>
          </a:p>
        </p:txBody>
      </p:sp>
      <p:sp>
        <p:nvSpPr>
          <p:cNvPr id="5" name="Date Placeholder 4"/>
          <p:cNvSpPr>
            <a:spLocks noGrp="1"/>
          </p:cNvSpPr>
          <p:nvPr>
            <p:ph type="dt" idx="11"/>
          </p:nvPr>
        </p:nvSpPr>
        <p:spPr/>
        <p:txBody>
          <a:bodyPr/>
          <a:lstStyle/>
          <a:p>
            <a:pPr>
              <a:defRPr/>
            </a:pPr>
            <a:r>
              <a:rPr lang="en-US"/>
              <a:t>Course xxxxy</a:t>
            </a:r>
          </a:p>
        </p:txBody>
      </p:sp>
      <p:sp>
        <p:nvSpPr>
          <p:cNvPr id="6" name="Slide Number Placeholder 5"/>
          <p:cNvSpPr>
            <a:spLocks noGrp="1"/>
          </p:cNvSpPr>
          <p:nvPr>
            <p:ph type="sldNum" sz="quarter" idx="12"/>
          </p:nvPr>
        </p:nvSpPr>
        <p:spPr/>
        <p:txBody>
          <a:bodyPr/>
          <a:lstStyle/>
          <a:p>
            <a:fld id="{125F0CA3-FF31-4FE7-A4C1-2729F047DCF5}" type="slidenum">
              <a:rPr lang="en-US" altLang="en-US" smtClean="0"/>
              <a:pPr/>
              <a:t>41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BAE94D-3685-4A45-B950-9F7F39D95E23}" type="slidenum">
              <a:rPr lang="en-US"/>
              <a:pPr/>
              <a:t>4</a:t>
            </a:fld>
            <a:endParaRPr lang="en-US"/>
          </a:p>
        </p:txBody>
      </p:sp>
      <p:sp>
        <p:nvSpPr>
          <p:cNvPr id="350210" name="Rectangle 2"/>
          <p:cNvSpPr>
            <a:spLocks noGrp="1" noRot="1" noChangeAspect="1" noChangeArrowheads="1" noTextEdit="1"/>
          </p:cNvSpPr>
          <p:nvPr>
            <p:ph type="sldImg"/>
          </p:nvPr>
        </p:nvSpPr>
        <p:spPr>
          <a:ln/>
        </p:spPr>
      </p:sp>
      <p:sp>
        <p:nvSpPr>
          <p:cNvPr id="350212" name="Rectangle 4"/>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Module x: Title</a:t>
            </a:r>
          </a:p>
        </p:txBody>
      </p:sp>
      <p:sp>
        <p:nvSpPr>
          <p:cNvPr id="5" name="Date Placeholder 4"/>
          <p:cNvSpPr>
            <a:spLocks noGrp="1"/>
          </p:cNvSpPr>
          <p:nvPr>
            <p:ph type="dt" idx="11"/>
          </p:nvPr>
        </p:nvSpPr>
        <p:spPr/>
        <p:txBody>
          <a:bodyPr/>
          <a:lstStyle/>
          <a:p>
            <a:pPr>
              <a:defRPr/>
            </a:pPr>
            <a:r>
              <a:rPr lang="en-US"/>
              <a:t>Course xxxxy</a:t>
            </a:r>
          </a:p>
        </p:txBody>
      </p:sp>
      <p:sp>
        <p:nvSpPr>
          <p:cNvPr id="6" name="Slide Number Placeholder 5"/>
          <p:cNvSpPr>
            <a:spLocks noGrp="1"/>
          </p:cNvSpPr>
          <p:nvPr>
            <p:ph type="sldNum" sz="quarter" idx="12"/>
          </p:nvPr>
        </p:nvSpPr>
        <p:spPr/>
        <p:txBody>
          <a:bodyPr/>
          <a:lstStyle/>
          <a:p>
            <a:fld id="{125F0CA3-FF31-4FE7-A4C1-2729F047DCF5}" type="slidenum">
              <a:rPr lang="en-US" altLang="en-US" smtClean="0"/>
              <a:pPr/>
              <a:t>42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CA" sz="1000">
                <a:latin typeface="Arial"/>
                <a:ea typeface="Calibri"/>
                <a:cs typeface="Segoe UI"/>
              </a:rPr>
              <a:t>Discuss the following:</a:t>
            </a:r>
            <a:endParaRPr lang="en-US" sz="1000">
              <a:latin typeface="Arial"/>
              <a:ea typeface="Calibri"/>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Times New Roman"/>
              </a:rPr>
              <a:t>Autoenrollment enables organizations to deploy public key–based certificates to users and computers automatically</a:t>
            </a:r>
            <a:r>
              <a:rPr lang="en-CA" sz="1000">
                <a:effectLst/>
                <a:latin typeface="Arial"/>
                <a:ea typeface="Times New Roman"/>
                <a:cs typeface="Times New Roman"/>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CA" sz="1000">
                <a:effectLst/>
                <a:latin typeface="Arial"/>
                <a:ea typeface="Times New Roman"/>
                <a:cs typeface="Segoe UI"/>
              </a:rPr>
              <a:t>Domain members using the </a:t>
            </a:r>
            <a:r>
              <a:rPr lang="en-US" sz="1000">
                <a:effectLst/>
                <a:latin typeface="Arial"/>
                <a:ea typeface="Times New Roman"/>
                <a:cs typeface="Segoe UI"/>
              </a:rPr>
              <a:t>Windows</a:t>
            </a:r>
            <a:r>
              <a:rPr lang="en-US" sz="1000" baseline="30000">
                <a:effectLst/>
                <a:latin typeface="Arial"/>
                <a:ea typeface="Times New Roman"/>
                <a:cs typeface="Segoe UI"/>
              </a:rPr>
              <a:t>®</a:t>
            </a:r>
            <a:r>
              <a:rPr lang="en-US" sz="1000">
                <a:effectLst/>
                <a:latin typeface="Arial"/>
                <a:ea typeface="Times New Roman"/>
                <a:cs typeface="Segoe UI"/>
              </a:rPr>
              <a:t> XP operating system, Windows Server 2003, or newer versions </a:t>
            </a:r>
            <a:r>
              <a:rPr lang="en-CA" sz="1000">
                <a:effectLst/>
                <a:latin typeface="Arial"/>
                <a:ea typeface="Times New Roman"/>
                <a:cs typeface="Segoe UI"/>
              </a:rPr>
              <a:t>can </a:t>
            </a:r>
            <a:r>
              <a:rPr lang="en-US" sz="1000">
                <a:effectLst/>
                <a:latin typeface="Arial"/>
                <a:ea typeface="Times New Roman"/>
                <a:cs typeface="Segoe UI"/>
              </a:rPr>
              <a:t>use certificate autoenrollment</a:t>
            </a:r>
            <a:r>
              <a:rPr lang="en-CA"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The Certificate Services administrator can allow </a:t>
            </a:r>
            <a:r>
              <a:rPr lang="en-US" sz="1000">
                <a:effectLst/>
                <a:latin typeface="Arial"/>
                <a:ea typeface="Times New Roman"/>
                <a:cs typeface="Times New Roman"/>
              </a:rPr>
              <a:t>Enroll</a:t>
            </a:r>
            <a:r>
              <a:rPr lang="en-CA" sz="1000">
                <a:effectLst/>
                <a:latin typeface="Arial"/>
                <a:ea typeface="Times New Roman"/>
                <a:cs typeface="Segoe UI"/>
              </a:rPr>
              <a:t> and </a:t>
            </a:r>
            <a:r>
              <a:rPr lang="en-US" sz="1000">
                <a:effectLst/>
                <a:latin typeface="Arial"/>
                <a:ea typeface="Times New Roman"/>
                <a:cs typeface="Times New Roman"/>
              </a:rPr>
              <a:t>Autoenroll</a:t>
            </a:r>
            <a:r>
              <a:rPr lang="en-CA" sz="1000">
                <a:effectLst/>
                <a:latin typeface="Arial"/>
                <a:ea typeface="Times New Roman"/>
                <a:cs typeface="Segoe UI"/>
              </a:rPr>
              <a:t> permissions, and configure templates for users who receive certificates.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Domain-based Group Policy activates and manages autoenrollment. Both computer-based and user-based Group Policy can activate autoenrollment. By default, Group Policy is applied at the restart for computers, or at logon for users, and is refreshed periodically. The Group Policy setting is named Certificate Services Client - AutoEnrollment.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An internal timer triggers autoenrollment every eight hours after previous autoenrollment activation. For each request that requires user interaction as per the certificate template, a pop-up window displays approximately 60 seconds after logon. If no user interaction occurs on the certificate template, no window displays</a:t>
            </a:r>
            <a:r>
              <a:rPr lang="en-CA" sz="1000">
                <a:effectLst/>
                <a:latin typeface="Arial"/>
                <a:ea typeface="Times New Roman"/>
                <a:cs typeface="Segoe UI"/>
              </a:rPr>
              <a:t>. </a:t>
            </a:r>
            <a:endParaRPr lang="en-US" sz="1000">
              <a:effectLst/>
              <a:latin typeface="Arial"/>
              <a:ea typeface="Times New Roman"/>
              <a:cs typeface="Times New Roman"/>
            </a:endParaRPr>
          </a:p>
          <a:p>
            <a:pPr>
              <a:lnSpc>
                <a:spcPct val="115000"/>
              </a:lnSpc>
              <a:spcAft>
                <a:spcPts val="1000"/>
              </a:spcAft>
            </a:pPr>
            <a:r>
              <a:rPr lang="en-US" sz="1000">
                <a:latin typeface="Arial"/>
                <a:ea typeface="Calibri"/>
                <a:cs typeface="Segoe UI"/>
              </a:rPr>
              <a:t>You may want to expand upon certificate usage with Group Policy, as covered in the workbook—that is, enhancements in Windows Server 2008, the benefits of deploying via Group Policy, and other features.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 also may want to discuss </a:t>
            </a:r>
            <a:r>
              <a:rPr lang="en-IE" sz="1000">
                <a:latin typeface="Arial"/>
                <a:ea typeface="Calibri"/>
                <a:cs typeface="Segoe UI"/>
              </a:rPr>
              <a:t>autoenrollment briefly from the perspectives of CA options or certificate templates.</a:t>
            </a:r>
            <a:endParaRPr lang="en-US" sz="1000">
              <a:latin typeface="Arial"/>
              <a:ea typeface="Calibri"/>
              <a:cs typeface="Times New Roman"/>
            </a:endParaRPr>
          </a:p>
          <a:p>
            <a:pPr>
              <a:lnSpc>
                <a:spcPct val="115000"/>
              </a:lnSpc>
              <a:spcAft>
                <a:spcPts val="1000"/>
              </a:spcAft>
            </a:pPr>
            <a:r>
              <a:rPr lang="hr-HR" sz="1000">
                <a:latin typeface="Arial"/>
                <a:ea typeface="Calibri"/>
                <a:cs typeface="Segoe UI"/>
              </a:rPr>
              <a:t>Finally, be sure to discuss Credential Roaming.</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43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3479222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Define policy and exit modules on the CA. Most of the students will not be familiar with these settings, as they are used rarely. Use FIM CM to provide real-life examples of custom policy and exit modules. Spend some time explaining how to configure default exit modules to perform certain tasks.</a:t>
            </a:r>
          </a:p>
        </p:txBody>
      </p:sp>
      <p:sp>
        <p:nvSpPr>
          <p:cNvPr id="4" name="Slide Number Placeholder 3"/>
          <p:cNvSpPr>
            <a:spLocks noGrp="1"/>
          </p:cNvSpPr>
          <p:nvPr>
            <p:ph type="sldNum" sz="quarter" idx="10"/>
          </p:nvPr>
        </p:nvSpPr>
        <p:spPr/>
        <p:txBody>
          <a:bodyPr/>
          <a:lstStyle/>
          <a:p>
            <a:fld id="{52D44700-47E4-45C3-A0BF-825956CAC66C}" type="slidenum">
              <a:rPr lang="en-US" smtClean="0"/>
              <a:pPr/>
              <a:t>44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979623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Define and discuss role-based administration for the CA hierarchy. Discuss each role and its rights and permissions. Explain the relationship between role-based administration and security permissions that are defined on the CA level.</a:t>
            </a:r>
          </a:p>
        </p:txBody>
      </p:sp>
      <p:sp>
        <p:nvSpPr>
          <p:cNvPr id="4" name="Slide Number Placeholder 3"/>
          <p:cNvSpPr>
            <a:spLocks noGrp="1"/>
          </p:cNvSpPr>
          <p:nvPr>
            <p:ph type="sldNum" sz="quarter" idx="10"/>
          </p:nvPr>
        </p:nvSpPr>
        <p:spPr/>
        <p:txBody>
          <a:bodyPr/>
          <a:lstStyle/>
          <a:p>
            <a:fld id="{52D44700-47E4-45C3-A0BF-825956CAC66C}" type="slidenum">
              <a:rPr lang="en-US" smtClean="0"/>
              <a:pPr/>
              <a:t>48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473480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p:spPr>
        <p:txBody>
          <a:bodyPr/>
          <a:lstStyle/>
          <a:p>
            <a:r>
              <a:rPr lang="en-US" altLang="en-US"/>
              <a:t>Module x: Title</a:t>
            </a:r>
          </a:p>
        </p:txBody>
      </p:sp>
      <p:sp>
        <p:nvSpPr>
          <p:cNvPr id="65539" name="Rectangle 3"/>
          <p:cNvSpPr>
            <a:spLocks noGrp="1" noChangeArrowheads="1"/>
          </p:cNvSpPr>
          <p:nvPr>
            <p:ph type="dt" sz="quarter" idx="1"/>
          </p:nvPr>
        </p:nvSpPr>
        <p:spPr>
          <a:noFill/>
        </p:spPr>
        <p:txBody>
          <a:bodyPr/>
          <a:lstStyle/>
          <a:p>
            <a:r>
              <a:rPr lang="en-US" altLang="en-US"/>
              <a:t>Course xxxxy</a:t>
            </a:r>
          </a:p>
        </p:txBody>
      </p:sp>
      <p:sp>
        <p:nvSpPr>
          <p:cNvPr id="65540" name="Rectangle 7"/>
          <p:cNvSpPr>
            <a:spLocks noGrp="1" noChangeArrowheads="1"/>
          </p:cNvSpPr>
          <p:nvPr>
            <p:ph type="sldNum" sz="quarter" idx="5"/>
          </p:nvPr>
        </p:nvSpPr>
        <p:spPr>
          <a:noFill/>
        </p:spPr>
        <p:txBody>
          <a:bodyPr/>
          <a:lstStyle/>
          <a:p>
            <a:fld id="{FBD57617-44CE-4E0A-BED4-2C4449DD036D}" type="slidenum">
              <a:rPr lang="en-US" altLang="en-US"/>
              <a:pPr/>
              <a:t>50</a:t>
            </a:fld>
            <a:endParaRPr lang="en-US" altLang="en-US"/>
          </a:p>
        </p:txBody>
      </p:sp>
      <p:sp>
        <p:nvSpPr>
          <p:cNvPr id="65541" name="Rectangle 2"/>
          <p:cNvSpPr>
            <a:spLocks noGrp="1" noRot="1" noChangeAspect="1" noChangeArrowheads="1" noTextEdit="1"/>
          </p:cNvSpPr>
          <p:nvPr>
            <p:ph type="sldImg"/>
          </p:nvPr>
        </p:nvSpPr>
        <p:spPr>
          <a:ln/>
        </p:spPr>
      </p:sp>
      <p:sp>
        <p:nvSpPr>
          <p:cNvPr id="65542" name="Rectangle 3"/>
          <p:cNvSpPr>
            <a:spLocks noGrp="1" noChangeArrowheads="1"/>
          </p:cNvSpPr>
          <p:nvPr>
            <p:ph type="body" idx="1"/>
          </p:nvPr>
        </p:nvSpPr>
        <p:spPr>
          <a:noFill/>
          <a:ln/>
        </p:spPr>
        <p:txBody>
          <a:bodyPr/>
          <a:lstStyle/>
          <a:p>
            <a:pPr eaLnBrk="1" hangingPunct="1"/>
            <a:r>
              <a:rPr lang="en-CA" altLang="en-US"/>
              <a:t>Describe base and delta CRLs.</a:t>
            </a: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p>
            <a:r>
              <a:rPr lang="en-US" altLang="en-US"/>
              <a:t>Module x: Title</a:t>
            </a:r>
          </a:p>
        </p:txBody>
      </p:sp>
      <p:sp>
        <p:nvSpPr>
          <p:cNvPr id="67587" name="Rectangle 3"/>
          <p:cNvSpPr>
            <a:spLocks noGrp="1" noChangeArrowheads="1"/>
          </p:cNvSpPr>
          <p:nvPr>
            <p:ph type="dt" sz="quarter" idx="1"/>
          </p:nvPr>
        </p:nvSpPr>
        <p:spPr>
          <a:noFill/>
        </p:spPr>
        <p:txBody>
          <a:bodyPr/>
          <a:lstStyle/>
          <a:p>
            <a:r>
              <a:rPr lang="en-US" altLang="en-US"/>
              <a:t>Course xxxxy</a:t>
            </a:r>
          </a:p>
        </p:txBody>
      </p:sp>
      <p:sp>
        <p:nvSpPr>
          <p:cNvPr id="67588" name="Rectangle 7"/>
          <p:cNvSpPr>
            <a:spLocks noGrp="1" noChangeArrowheads="1"/>
          </p:cNvSpPr>
          <p:nvPr>
            <p:ph type="sldNum" sz="quarter" idx="5"/>
          </p:nvPr>
        </p:nvSpPr>
        <p:spPr>
          <a:noFill/>
        </p:spPr>
        <p:txBody>
          <a:bodyPr/>
          <a:lstStyle/>
          <a:p>
            <a:fld id="{50F3C156-734D-4EC0-9C13-576D675C4C0A}" type="slidenum">
              <a:rPr lang="en-US" altLang="en-US"/>
              <a:pPr/>
              <a:t>51</a:t>
            </a:fld>
            <a:endParaRPr lang="en-US" altLang="en-US"/>
          </a:p>
        </p:txBody>
      </p:sp>
      <p:sp>
        <p:nvSpPr>
          <p:cNvPr id="67589" name="Rectangle 2"/>
          <p:cNvSpPr>
            <a:spLocks noGrp="1" noRot="1" noChangeAspect="1" noChangeArrowheads="1" noTextEdit="1"/>
          </p:cNvSpPr>
          <p:nvPr>
            <p:ph type="sldImg"/>
          </p:nvPr>
        </p:nvSpPr>
        <p:spPr>
          <a:ln/>
        </p:spPr>
      </p:sp>
      <p:sp>
        <p:nvSpPr>
          <p:cNvPr id="67590" name="Rectangle 3"/>
          <p:cNvSpPr>
            <a:spLocks noGrp="1" noChangeArrowheads="1"/>
          </p:cNvSpPr>
          <p:nvPr>
            <p:ph type="body" idx="1"/>
          </p:nvPr>
        </p:nvSpPr>
        <p:spPr>
          <a:noFill/>
          <a:ln/>
        </p:spPr>
        <p:txBody>
          <a:bodyPr/>
          <a:lstStyle/>
          <a:p>
            <a:pPr marL="186938" indent="-186938"/>
            <a:r>
              <a:rPr lang="en-CA" altLang="en-US" dirty="0"/>
              <a:t>Describe the following process:</a:t>
            </a:r>
          </a:p>
          <a:p>
            <a:pPr marL="186938" indent="-186938"/>
            <a:r>
              <a:rPr lang="en-CA" altLang="en-US" dirty="0"/>
              <a:t>Each CA is configured with a CRL publication setting or CRL publish period. The CRL publish period defines when a CA will automatically publish an updated CRL. When a CA is first installed, the publish period is set to one week, but you can configure it manually. </a:t>
            </a:r>
          </a:p>
          <a:p>
            <a:pPr marL="186938" indent="-186938"/>
            <a:r>
              <a:rPr lang="en-CA" altLang="en-US" dirty="0"/>
              <a:t>CRLs are published in the following sequence: </a:t>
            </a:r>
          </a:p>
          <a:p>
            <a:pPr marL="186938" indent="-186938">
              <a:buFontTx/>
              <a:buAutoNum type="arabicPeriod"/>
            </a:pPr>
            <a:r>
              <a:rPr lang="en-CA" altLang="en-US" dirty="0"/>
              <a:t>The initial base CRL (CRL#1) is published with one revoked certificate.</a:t>
            </a:r>
          </a:p>
          <a:p>
            <a:pPr marL="186938" indent="-186938">
              <a:buFontTx/>
              <a:buAutoNum type="arabicPeriod"/>
            </a:pPr>
            <a:r>
              <a:rPr lang="en-CA" altLang="en-US" dirty="0"/>
              <a:t>Soon after, Cert5 is revoked.</a:t>
            </a:r>
          </a:p>
          <a:p>
            <a:pPr marL="186938" indent="-186938">
              <a:buFontTx/>
              <a:buAutoNum type="arabicPeriod"/>
            </a:pPr>
            <a:r>
              <a:rPr lang="en-CA" altLang="en-US" dirty="0"/>
              <a:t>When the delta CRL (CRL#2) is published, the delta CRL includes Cert5.</a:t>
            </a:r>
          </a:p>
          <a:p>
            <a:pPr marL="186938" indent="-186938">
              <a:buFontTx/>
              <a:buAutoNum type="arabicPeriod"/>
            </a:pPr>
            <a:r>
              <a:rPr lang="en-CA" altLang="en-US" dirty="0"/>
              <a:t>A second certificate, Cert7, is revoked.</a:t>
            </a:r>
          </a:p>
          <a:p>
            <a:pPr marL="186938" indent="-186938">
              <a:buFontTx/>
              <a:buAutoNum type="arabicPeriod"/>
            </a:pPr>
            <a:r>
              <a:rPr lang="en-CA" altLang="en-US" dirty="0"/>
              <a:t>When the updated delta CRL (CRL#3) is published, the delta CRL now contains Cert5 and Cert7. </a:t>
            </a:r>
          </a:p>
          <a:p>
            <a:pPr marL="186938" indent="-186938">
              <a:buFontTx/>
              <a:buAutoNum type="arabicPeriod"/>
            </a:pPr>
            <a:r>
              <a:rPr lang="en-CA" altLang="en-US" dirty="0"/>
              <a:t>Finally, when the base CRL is published, the base CRL (CRL#4) includes the serial numbers for Cert3, Cert5, and Cert7. </a:t>
            </a:r>
          </a:p>
          <a:p>
            <a:pPr marL="186938" indent="-186938"/>
            <a:r>
              <a:rPr lang="en-CA" altLang="en-US" dirty="0"/>
              <a:t>Any new delta CRLs will now include only certificates that have been revoked since base CRL#4 was issued.</a:t>
            </a:r>
            <a:r>
              <a:rPr lang="en-US" altLang="en-US" dirty="0"/>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Calibri"/>
                <a:cs typeface="Segoe UI"/>
              </a:rPr>
              <a:t>Be sure to explain what AIA and CDP are, and the purpose of these certificate extensions. After that, discuss publication points and usage scenarios.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Explain to students that after you install a root CA, you need to configure two X.509 version 3 extension fields, known as the AIA and the CDP extensions. These extensions apply to all certificates that the root CA issues. These extensions define where client applications can find valid AIA and CDP information for the root CA.</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Inform the students that the formatting and publishing of AIA and CDP extension URLs are generally the same for root CAs and subordinate CAs. The difference between offline CAs and online CAs is that offline CAs require manual certificate and CRL publishing to a directory or Web server.</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53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4160987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altLang="en-US"/>
              <a:t>The Network Device Enrollment Service (NDES) is one of the role services of the Active Directory Certificate Services (AD CS) role. It implements the Simple Certificate Enrollment Protocol (SCEP). SCEP defines the communication between network devices and a Registration Authority (RA) for certificate enrollment</a:t>
            </a:r>
          </a:p>
          <a:p>
            <a:endParaRPr lang="en-US" altLang="en-US"/>
          </a:p>
          <a:p>
            <a:r>
              <a:rPr lang="en-US"/>
              <a:t>1. Network Device must be configured with the password obtained from NDES. Administrator can retrieve the password from NDES at </a:t>
            </a:r>
            <a:r>
              <a:rPr lang="en-US" u="sng"/>
              <a:t>https://&lt;ServerName&gt;/certsrv/mscep_admin</a:t>
            </a:r>
            <a:r>
              <a:rPr lang="en-US"/>
              <a:t>.</a:t>
            </a:r>
          </a:p>
          <a:p>
            <a:r>
              <a:rPr lang="en-US" altLang="en-US"/>
              <a:t>2. While sending the enrollment request, the KeyUsage extension is defined in the request.</a:t>
            </a:r>
          </a:p>
          <a:p>
            <a:r>
              <a:rPr lang="en-US"/>
              <a:t>    The KeyUsage extension value usually defaults to 0xa0 for most devices. </a:t>
            </a:r>
          </a:p>
          <a:p>
            <a:r>
              <a:rPr lang="en-US" b="1"/>
              <a:t>0x80</a:t>
            </a:r>
            <a:r>
              <a:rPr lang="en-US"/>
              <a:t>: Uses the template name identified in the "SignatureTemplate" registry key </a:t>
            </a:r>
          </a:p>
          <a:p>
            <a:r>
              <a:rPr lang="en-US" b="1"/>
              <a:t>0x20</a:t>
            </a:r>
            <a:r>
              <a:rPr lang="en-US"/>
              <a:t>: Uses the template name identified in the "EncryptionTemplate" registry key. </a:t>
            </a:r>
          </a:p>
          <a:p>
            <a:r>
              <a:rPr lang="en-US" b="1"/>
              <a:t>0xa0</a:t>
            </a:r>
            <a:r>
              <a:rPr lang="en-US"/>
              <a:t>: Uses the template name identified in the "GeneralPurposeTemplate" registry key. </a:t>
            </a:r>
          </a:p>
          <a:p>
            <a:endParaRPr lang="en-US" altLang="en-US"/>
          </a:p>
        </p:txBody>
      </p:sp>
      <p:sp>
        <p:nvSpPr>
          <p:cNvPr id="46084" name="Header Placeholder 3"/>
          <p:cNvSpPr>
            <a:spLocks noGrp="1"/>
          </p:cNvSpPr>
          <p:nvPr>
            <p:ph type="hdr" sz="quarter"/>
          </p:nvPr>
        </p:nvSpPr>
        <p:spPr>
          <a:noFill/>
        </p:spPr>
        <p:txBody>
          <a:bodyPr/>
          <a:lstStyle/>
          <a:p>
            <a:r>
              <a:rPr lang="en-US" altLang="en-US"/>
              <a:t>Module x: Title</a:t>
            </a:r>
          </a:p>
        </p:txBody>
      </p:sp>
      <p:sp>
        <p:nvSpPr>
          <p:cNvPr id="46085" name="Date Placeholder 4"/>
          <p:cNvSpPr>
            <a:spLocks noGrp="1"/>
          </p:cNvSpPr>
          <p:nvPr>
            <p:ph type="dt" sz="quarter" idx="1"/>
          </p:nvPr>
        </p:nvSpPr>
        <p:spPr>
          <a:noFill/>
        </p:spPr>
        <p:txBody>
          <a:bodyPr/>
          <a:lstStyle/>
          <a:p>
            <a:r>
              <a:rPr lang="en-US" altLang="en-US"/>
              <a:t>Course xxxxy</a:t>
            </a:r>
          </a:p>
        </p:txBody>
      </p:sp>
      <p:sp>
        <p:nvSpPr>
          <p:cNvPr id="46086" name="Slide Number Placeholder 5"/>
          <p:cNvSpPr>
            <a:spLocks noGrp="1"/>
          </p:cNvSpPr>
          <p:nvPr>
            <p:ph type="sldNum" sz="quarter" idx="5"/>
          </p:nvPr>
        </p:nvSpPr>
        <p:spPr>
          <a:noFill/>
        </p:spPr>
        <p:txBody>
          <a:bodyPr/>
          <a:lstStyle/>
          <a:p>
            <a:fld id="{92089A35-DB75-4097-B259-FC39C08A8B8F}" type="slidenum">
              <a:rPr lang="en-US" altLang="en-US"/>
              <a:pPr/>
              <a:t>56</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a:hlinkClick r:id="rId3"/>
              </a:rPr>
              <a:t>Two VD created in NDES:</a:t>
            </a:r>
          </a:p>
          <a:p>
            <a:endParaRPr lang="en-US">
              <a:hlinkClick r:id="rId3"/>
            </a:endParaRPr>
          </a:p>
          <a:p>
            <a:r>
              <a:rPr lang="en-US">
                <a:hlinkClick r:id="rId3"/>
              </a:rPr>
              <a:t>http://localhost/certsrv/mscep </a:t>
            </a:r>
            <a:r>
              <a:rPr lang="en-US"/>
              <a:t> Devices use this location for all communication. </a:t>
            </a:r>
          </a:p>
          <a:p>
            <a:r>
              <a:rPr lang="en-US">
                <a:hlinkClick r:id="rId4"/>
              </a:rPr>
              <a:t>http://localhost/certsrv/mscep_admin </a:t>
            </a:r>
            <a:r>
              <a:rPr lang="en-US"/>
              <a:t> Administrators use this location to retrieve enrollment passwords. </a:t>
            </a:r>
          </a:p>
          <a:p>
            <a:endParaRPr lang="en-US"/>
          </a:p>
          <a:p>
            <a:r>
              <a:rPr lang="en-US"/>
              <a:t>The service uses two certificates for two different scenarios. </a:t>
            </a:r>
          </a:p>
          <a:p>
            <a:r>
              <a:rPr lang="en-US" b="1"/>
              <a:t>Enrollment agent certificate</a:t>
            </a:r>
            <a:r>
              <a:rPr lang="en-US"/>
              <a:t>  This certificate will be used to send the enrollment request to the CA. </a:t>
            </a:r>
          </a:p>
          <a:p>
            <a:r>
              <a:rPr lang="en-US" b="1"/>
              <a:t>Key Exchange certificate</a:t>
            </a:r>
            <a:r>
              <a:rPr lang="en-US"/>
              <a:t>  This certificate will be used by the device to encrypt all the communication with the service (essential for transmitting the password). </a:t>
            </a:r>
          </a:p>
          <a:p>
            <a:endParaRPr lang="en-US"/>
          </a:p>
          <a:p>
            <a:endParaRPr lang="en-US"/>
          </a:p>
        </p:txBody>
      </p:sp>
      <p:sp>
        <p:nvSpPr>
          <p:cNvPr id="48132" name="Header Placeholder 3"/>
          <p:cNvSpPr>
            <a:spLocks noGrp="1"/>
          </p:cNvSpPr>
          <p:nvPr>
            <p:ph type="hdr" sz="quarter"/>
          </p:nvPr>
        </p:nvSpPr>
        <p:spPr>
          <a:noFill/>
        </p:spPr>
        <p:txBody>
          <a:bodyPr/>
          <a:lstStyle/>
          <a:p>
            <a:r>
              <a:rPr lang="en-US"/>
              <a:t>Module x: Title</a:t>
            </a:r>
          </a:p>
        </p:txBody>
      </p:sp>
      <p:sp>
        <p:nvSpPr>
          <p:cNvPr id="48133" name="Date Placeholder 4"/>
          <p:cNvSpPr>
            <a:spLocks noGrp="1"/>
          </p:cNvSpPr>
          <p:nvPr>
            <p:ph type="dt" sz="quarter" idx="1"/>
          </p:nvPr>
        </p:nvSpPr>
        <p:spPr>
          <a:noFill/>
        </p:spPr>
        <p:txBody>
          <a:bodyPr/>
          <a:lstStyle/>
          <a:p>
            <a:r>
              <a:rPr lang="en-US"/>
              <a:t>Course xxxxy</a:t>
            </a:r>
          </a:p>
        </p:txBody>
      </p:sp>
      <p:sp>
        <p:nvSpPr>
          <p:cNvPr id="48134" name="Slide Number Placeholder 5"/>
          <p:cNvSpPr>
            <a:spLocks noGrp="1"/>
          </p:cNvSpPr>
          <p:nvPr>
            <p:ph type="sldNum" sz="quarter" idx="5"/>
          </p:nvPr>
        </p:nvSpPr>
        <p:spPr>
          <a:noFill/>
        </p:spPr>
        <p:txBody>
          <a:bodyPr/>
          <a:lstStyle/>
          <a:p>
            <a:fld id="{B697E40A-B9D6-48E6-A2E8-CB5A73D7FA83}" type="slidenum">
              <a:rPr lang="en-US" altLang="en-US"/>
              <a:pPr/>
              <a:t>57</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58</a:t>
            </a:fld>
            <a:endParaRPr lang="en-IN" dirty="0"/>
          </a:p>
        </p:txBody>
      </p:sp>
    </p:spTree>
    <p:extLst>
      <p:ext uri="{BB962C8B-B14F-4D97-AF65-F5344CB8AC3E}">
        <p14:creationId xmlns:p14="http://schemas.microsoft.com/office/powerpoint/2010/main" val="255503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a:noFill/>
        </p:spPr>
        <p:txBody>
          <a:bodyPr/>
          <a:lstStyle/>
          <a:p>
            <a:r>
              <a:rPr lang="en-US" altLang="en-US"/>
              <a:t>Module x: Title</a:t>
            </a:r>
          </a:p>
        </p:txBody>
      </p:sp>
      <p:sp>
        <p:nvSpPr>
          <p:cNvPr id="11267" name="Rectangle 3"/>
          <p:cNvSpPr>
            <a:spLocks noGrp="1" noChangeArrowheads="1"/>
          </p:cNvSpPr>
          <p:nvPr>
            <p:ph type="dt" sz="quarter" idx="1"/>
          </p:nvPr>
        </p:nvSpPr>
        <p:spPr>
          <a:noFill/>
        </p:spPr>
        <p:txBody>
          <a:bodyPr/>
          <a:lstStyle/>
          <a:p>
            <a:r>
              <a:rPr lang="en-US" altLang="en-US"/>
              <a:t>Course xxxxy</a:t>
            </a:r>
          </a:p>
        </p:txBody>
      </p:sp>
      <p:sp>
        <p:nvSpPr>
          <p:cNvPr id="11268" name="Rectangle 7"/>
          <p:cNvSpPr>
            <a:spLocks noGrp="1" noChangeArrowheads="1"/>
          </p:cNvSpPr>
          <p:nvPr>
            <p:ph type="sldNum" sz="quarter" idx="5"/>
          </p:nvPr>
        </p:nvSpPr>
        <p:spPr>
          <a:noFill/>
        </p:spPr>
        <p:txBody>
          <a:bodyPr/>
          <a:lstStyle/>
          <a:p>
            <a:fld id="{F4BF5782-AAA3-4A18-8473-53C4056142A9}" type="slidenum">
              <a:rPr lang="en-US" altLang="en-US"/>
              <a:pPr/>
              <a:t>5</a:t>
            </a:fld>
            <a:endParaRPr lang="en-US" altLang="en-US"/>
          </a:p>
        </p:txBody>
      </p:sp>
      <p:sp>
        <p:nvSpPr>
          <p:cNvPr id="11269" name="Rectangle 2"/>
          <p:cNvSpPr>
            <a:spLocks noGrp="1" noRot="1" noChangeAspect="1" noChangeArrowheads="1" noTextEdit="1"/>
          </p:cNvSpPr>
          <p:nvPr>
            <p:ph type="sldImg"/>
          </p:nvPr>
        </p:nvSpPr>
        <p:spPr>
          <a:ln/>
        </p:spPr>
      </p:sp>
      <p:sp>
        <p:nvSpPr>
          <p:cNvPr id="11270" name="Rectangle 3"/>
          <p:cNvSpPr>
            <a:spLocks noGrp="1" noChangeArrowheads="1"/>
          </p:cNvSpPr>
          <p:nvPr>
            <p:ph type="body" idx="1"/>
          </p:nvPr>
        </p:nvSpPr>
        <p:spPr>
          <a:xfrm>
            <a:off x="307492" y="2148591"/>
            <a:ext cx="6149837" cy="6731521"/>
          </a:xfrm>
          <a:noFill/>
          <a:ln/>
        </p:spPr>
        <p:txBody>
          <a:bodyPr/>
          <a:lstStyle/>
          <a:p>
            <a:pPr eaLnBrk="1" hangingPunct="1"/>
            <a:r>
              <a:rPr lang="en-CA" altLang="en-US"/>
              <a:t>Discuss as follows:</a:t>
            </a:r>
          </a:p>
          <a:p>
            <a:pPr eaLnBrk="1" hangingPunct="1">
              <a:buFontTx/>
              <a:buChar char="•"/>
            </a:pPr>
            <a:r>
              <a:rPr lang="en-CA" altLang="en-US"/>
              <a:t>Define PKI.</a:t>
            </a:r>
          </a:p>
          <a:p>
            <a:pPr eaLnBrk="1" hangingPunct="1">
              <a:buFontTx/>
              <a:buChar char="•"/>
            </a:pPr>
            <a:r>
              <a:rPr lang="en-CA" altLang="en-US"/>
              <a:t>How does PKI provide infrastructure security by providing </a:t>
            </a:r>
            <a:r>
              <a:rPr lang="en-US" altLang="en-US"/>
              <a:t>confidentiality, integrity, authenticity, and non-repudiation.</a:t>
            </a:r>
          </a:p>
          <a:p>
            <a:pPr eaLnBrk="1" hangingPunct="1">
              <a:buFontTx/>
              <a:buChar char="•"/>
            </a:pPr>
            <a:endParaRPr lang="en-US" altLang="en-US"/>
          </a:p>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pPr eaLnBrk="1" hangingPunct="1"/>
            <a:r>
              <a:rPr lang="en-US" altLang="en-US" b="1"/>
              <a:t>Step 1. LDAP queries to a domain controller for a list of templates and enterprise CA’s.</a:t>
            </a:r>
          </a:p>
          <a:p>
            <a:pPr eaLnBrk="1" hangingPunct="1"/>
            <a:r>
              <a:rPr lang="en-US" altLang="en-US" b="1"/>
              <a:t>Step 2. DCOM connection an Enterprise Certification Authority.</a:t>
            </a:r>
          </a:p>
          <a:p>
            <a:pPr eaLnBrk="1" hangingPunct="1"/>
            <a:r>
              <a:rPr lang="en-US" altLang="en-US" b="1"/>
              <a:t>Limitations –</a:t>
            </a:r>
          </a:p>
          <a:p>
            <a:pPr eaLnBrk="1" hangingPunct="1"/>
            <a:r>
              <a:rPr lang="en-US" altLang="en-US"/>
              <a:t>Computers in a DMZ network. Typically computers in a DMZ do not have access to internal corporate resources like domain controllers and CA’s because either they are in a workgroup or they belong to a DMZ forest with a one way trust in place. Non-domain joined workstations. They are unable to authenticate to a DC and perform the initial LDAP queries, and thus will never make it to step 2 - the RPC / DCOM call.</a:t>
            </a:r>
          </a:p>
        </p:txBody>
      </p:sp>
      <p:sp>
        <p:nvSpPr>
          <p:cNvPr id="53252" name="Header Placeholder 3"/>
          <p:cNvSpPr>
            <a:spLocks noGrp="1"/>
          </p:cNvSpPr>
          <p:nvPr>
            <p:ph type="hdr" sz="quarter"/>
          </p:nvPr>
        </p:nvSpPr>
        <p:spPr>
          <a:noFill/>
        </p:spPr>
        <p:txBody>
          <a:bodyPr/>
          <a:lstStyle/>
          <a:p>
            <a:r>
              <a:rPr lang="en-US" altLang="en-US"/>
              <a:t>Module x: Title</a:t>
            </a:r>
          </a:p>
        </p:txBody>
      </p:sp>
      <p:sp>
        <p:nvSpPr>
          <p:cNvPr id="53253" name="Date Placeholder 4"/>
          <p:cNvSpPr>
            <a:spLocks noGrp="1"/>
          </p:cNvSpPr>
          <p:nvPr>
            <p:ph type="dt" sz="quarter" idx="1"/>
          </p:nvPr>
        </p:nvSpPr>
        <p:spPr>
          <a:noFill/>
        </p:spPr>
        <p:txBody>
          <a:bodyPr/>
          <a:lstStyle/>
          <a:p>
            <a:r>
              <a:rPr lang="en-US" altLang="en-US"/>
              <a:t>Course xxxxy</a:t>
            </a:r>
          </a:p>
        </p:txBody>
      </p:sp>
      <p:sp>
        <p:nvSpPr>
          <p:cNvPr id="53254" name="Slide Number Placeholder 5"/>
          <p:cNvSpPr>
            <a:spLocks noGrp="1"/>
          </p:cNvSpPr>
          <p:nvPr>
            <p:ph type="sldNum" sz="quarter" idx="5"/>
          </p:nvPr>
        </p:nvSpPr>
        <p:spPr>
          <a:noFill/>
        </p:spPr>
        <p:txBody>
          <a:bodyPr/>
          <a:lstStyle/>
          <a:p>
            <a:fld id="{CE4A97B7-015E-474C-8C3A-80FB59CE2593}" type="slidenum">
              <a:rPr lang="en-US" altLang="en-US"/>
              <a:pPr/>
              <a:t>59</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pPr eaLnBrk="1" hangingPunct="1"/>
            <a:r>
              <a:rPr lang="en-US" altLang="en-US" b="1"/>
              <a:t>Step 1. Client connects to the CEP web service over HTTPS.</a:t>
            </a:r>
          </a:p>
          <a:p>
            <a:pPr eaLnBrk="1" hangingPunct="1"/>
            <a:r>
              <a:rPr lang="en-US" altLang="en-US"/>
              <a:t>The Windows 7 / Windows Server 2008R2 computer is configured to enroll for certificates against a CEP server. When a CEP server is configured in the environment the client will connect to the CEP server via port 443 (HTTPS), and connect to the CEP web service.</a:t>
            </a:r>
          </a:p>
          <a:p>
            <a:pPr eaLnBrk="1" hangingPunct="1"/>
            <a:r>
              <a:rPr lang="en-US" altLang="en-US" b="1"/>
              <a:t>Administrators can configure via local / group policy what CEP server to use at the following locations:</a:t>
            </a:r>
          </a:p>
          <a:p>
            <a:pPr eaLnBrk="1" hangingPunct="1"/>
            <a:r>
              <a:rPr lang="en-US" altLang="en-US"/>
              <a:t>Computer Configuration\Policies\Windows Settings\Security Policy\Public Key Policies\Certificate Services Client – Certificate Enrollment Policy</a:t>
            </a:r>
          </a:p>
          <a:p>
            <a:pPr eaLnBrk="1" hangingPunct="1"/>
            <a:r>
              <a:rPr lang="en-US" altLang="en-US"/>
              <a:t>User Configuration\Policies\Windows Settings\ Security Policy\Public Key Policies\Certificate Services Client – Certificate Enrollment Policy</a:t>
            </a:r>
          </a:p>
          <a:p>
            <a:pPr eaLnBrk="1" hangingPunct="1"/>
            <a:r>
              <a:rPr lang="en-US" altLang="en-US" b="1"/>
              <a:t>Step 2. – CEP web service queries LDAP.</a:t>
            </a:r>
          </a:p>
          <a:p>
            <a:pPr eaLnBrk="1" hangingPunct="1"/>
            <a:r>
              <a:rPr lang="en-US" altLang="en-US" b="1"/>
              <a:t>Step 3. Client connects to the CES web service over HTTPS </a:t>
            </a:r>
          </a:p>
          <a:p>
            <a:pPr eaLnBrk="1" hangingPunct="1"/>
            <a:r>
              <a:rPr lang="en-US" altLang="en-US" i="1"/>
              <a:t>msPKI-Enrollment-Servers </a:t>
            </a:r>
            <a:r>
              <a:rPr lang="en-US" altLang="en-US"/>
              <a:t>is the attribute where you define CES servers URI.</a:t>
            </a:r>
          </a:p>
          <a:p>
            <a:pPr eaLnBrk="1" hangingPunct="1"/>
            <a:r>
              <a:rPr lang="en-US" altLang="en-US"/>
              <a:t>On the client you need to configure CEP Server URI - https://</a:t>
            </a:r>
            <a:r>
              <a:rPr lang="en-US" altLang="en-US" b="1" i="1"/>
              <a:t>&lt;</a:t>
            </a:r>
            <a:r>
              <a:rPr lang="en-US" altLang="en-US" i="1"/>
              <a:t>Internet FQDN&gt;</a:t>
            </a:r>
            <a:r>
              <a:rPr lang="en-US" altLang="en-US"/>
              <a:t>/ADPolicyProvider_CEP_UsernamePassword/service.svc/CEP </a:t>
            </a:r>
            <a:endParaRPr lang="en-US" altLang="en-US" b="1"/>
          </a:p>
          <a:p>
            <a:pPr eaLnBrk="1" hangingPunct="1"/>
            <a:r>
              <a:rPr lang="en-US" altLang="en-US" b="1"/>
              <a:t>Step 4. CES web service impersonates the client security context to request a certificate via DCOM, and then hands the certificate back to the client.</a:t>
            </a:r>
            <a:endParaRPr lang="en-US" altLang="en-US"/>
          </a:p>
          <a:p>
            <a:pPr eaLnBrk="1" hangingPunct="1"/>
            <a:endParaRPr lang="en-US" altLang="en-US"/>
          </a:p>
        </p:txBody>
      </p:sp>
      <p:sp>
        <p:nvSpPr>
          <p:cNvPr id="55300" name="Header Placeholder 3"/>
          <p:cNvSpPr>
            <a:spLocks noGrp="1"/>
          </p:cNvSpPr>
          <p:nvPr>
            <p:ph type="hdr" sz="quarter"/>
          </p:nvPr>
        </p:nvSpPr>
        <p:spPr>
          <a:noFill/>
        </p:spPr>
        <p:txBody>
          <a:bodyPr/>
          <a:lstStyle/>
          <a:p>
            <a:r>
              <a:rPr lang="en-US" altLang="en-US"/>
              <a:t>Module x: Title</a:t>
            </a:r>
          </a:p>
        </p:txBody>
      </p:sp>
      <p:sp>
        <p:nvSpPr>
          <p:cNvPr id="55301" name="Date Placeholder 4"/>
          <p:cNvSpPr>
            <a:spLocks noGrp="1"/>
          </p:cNvSpPr>
          <p:nvPr>
            <p:ph type="dt" sz="quarter" idx="1"/>
          </p:nvPr>
        </p:nvSpPr>
        <p:spPr>
          <a:noFill/>
        </p:spPr>
        <p:txBody>
          <a:bodyPr/>
          <a:lstStyle/>
          <a:p>
            <a:r>
              <a:rPr lang="en-US" altLang="en-US"/>
              <a:t>Course xxxxy</a:t>
            </a:r>
          </a:p>
        </p:txBody>
      </p:sp>
      <p:sp>
        <p:nvSpPr>
          <p:cNvPr id="55302" name="Slide Number Placeholder 5"/>
          <p:cNvSpPr>
            <a:spLocks noGrp="1"/>
          </p:cNvSpPr>
          <p:nvPr>
            <p:ph type="sldNum" sz="quarter" idx="5"/>
          </p:nvPr>
        </p:nvSpPr>
        <p:spPr>
          <a:noFill/>
        </p:spPr>
        <p:txBody>
          <a:bodyPr/>
          <a:lstStyle/>
          <a:p>
            <a:fld id="{BE6F7477-63FD-4DDD-A589-71B5F85D2943}" type="slidenum">
              <a:rPr lang="en-US" altLang="en-US"/>
              <a:pPr/>
              <a:t>60</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a:rPr>
              <a:t>When you have completed the demonstration, leave the virtual machines running for the subsequent demonstrations.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Preparation Steps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For this demonstration, start </a:t>
            </a:r>
            <a:r>
              <a:rPr lang="en-US" sz="1000">
                <a:latin typeface="Arial"/>
                <a:ea typeface="Calibri"/>
                <a:cs typeface="Times New Roman"/>
              </a:rPr>
              <a:t>20412D-LON-DC1</a:t>
            </a:r>
            <a:r>
              <a:rPr lang="en-US" sz="1000">
                <a:latin typeface="Arial"/>
                <a:ea typeface="Calibri"/>
                <a:cs typeface="Segoe UI"/>
              </a:rPr>
              <a:t> and </a:t>
            </a:r>
            <a:r>
              <a:rPr lang="en-US" sz="1000">
                <a:latin typeface="Arial"/>
                <a:ea typeface="Calibri"/>
                <a:cs typeface="Times New Roman"/>
              </a:rPr>
              <a:t>20412D-LON-SVR1</a:t>
            </a:r>
            <a:r>
              <a:rPr lang="en-US" sz="1000">
                <a:latin typeface="Arial"/>
                <a:ea typeface="Calibri"/>
                <a:cs typeface="Segoe UI"/>
              </a:rPr>
              <a:t>. Sign in to both virtual machines as </a:t>
            </a:r>
            <a:r>
              <a:rPr lang="en-US" sz="1000" b="1">
                <a:latin typeface="Arial"/>
                <a:ea typeface="Calibri"/>
                <a:cs typeface="Times New Roman"/>
              </a:rPr>
              <a:t>Adatum\Administrator</a:t>
            </a:r>
            <a:r>
              <a:rPr lang="en-US" sz="1000">
                <a:latin typeface="Arial"/>
                <a:ea typeface="Calibri"/>
                <a:cs typeface="Segoe UI"/>
              </a:rPr>
              <a:t> with the password </a:t>
            </a:r>
            <a:r>
              <a:rPr lang="en-US" sz="1000" b="1">
                <a:latin typeface="Arial"/>
                <a:ea typeface="Calibri"/>
                <a:cs typeface="Times New Roman"/>
              </a:rPr>
              <a:t>Pa$$w0rd</a:t>
            </a:r>
            <a:r>
              <a:rPr lang="en-US" sz="1000">
                <a:latin typeface="Arial"/>
                <a:ea typeface="Calibri"/>
                <a:cs typeface="Segoe UI"/>
              </a:rPr>
              <a:t>.</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Be sure to complete all previous demonstrations before you start this demonstration.</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Demonstration Steps</a:t>
            </a:r>
            <a:endParaRPr lang="en-US" sz="1000">
              <a:latin typeface="Arial"/>
              <a:ea typeface="Calibri"/>
              <a:cs typeface="Times New Roman"/>
            </a:endParaRPr>
          </a:p>
          <a:p>
            <a:pPr>
              <a:lnSpc>
                <a:spcPts val="1300"/>
              </a:lnSpc>
              <a:spcBef>
                <a:spcPts val="900"/>
              </a:spcBef>
              <a:spcAft>
                <a:spcPts val="300"/>
              </a:spcAft>
            </a:pPr>
            <a:r>
              <a:rPr lang="en-US" sz="1000" b="1">
                <a:effectLst/>
                <a:latin typeface="Arial"/>
                <a:ea typeface="Times New Roman"/>
                <a:cs typeface="Segoe UI"/>
              </a:rPr>
              <a:t>Configure an Online Responder</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LON-SVR1, on the taskbar, click the </a:t>
            </a:r>
            <a:r>
              <a:rPr lang="en-US" sz="1000" b="1">
                <a:effectLst/>
                <a:latin typeface="Arial"/>
                <a:ea typeface="Times New Roman"/>
                <a:cs typeface="Times New Roman"/>
              </a:rPr>
              <a:t>Server Manager</a:t>
            </a:r>
            <a:r>
              <a:rPr lang="en-US" sz="1000">
                <a:effectLst/>
                <a:latin typeface="Arial"/>
                <a:ea typeface="Times New Roman"/>
                <a:cs typeface="Times New Roman"/>
              </a:rPr>
              <a:t> icon.</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t>
            </a:r>
            <a:r>
              <a:rPr lang="en-US" sz="1000" b="1">
                <a:effectLst/>
                <a:latin typeface="Arial"/>
                <a:ea typeface="Times New Roman"/>
                <a:cs typeface="Times New Roman"/>
              </a:rPr>
              <a:t>Server Manager</a:t>
            </a:r>
            <a:r>
              <a:rPr lang="en-US" sz="1000">
                <a:effectLst/>
                <a:latin typeface="Arial"/>
                <a:ea typeface="Times New Roman"/>
                <a:cs typeface="Times New Roman"/>
              </a:rPr>
              <a:t>, click </a:t>
            </a:r>
            <a:r>
              <a:rPr lang="en-US" sz="1000" b="1">
                <a:effectLst/>
                <a:latin typeface="Arial"/>
                <a:ea typeface="Times New Roman"/>
                <a:cs typeface="Times New Roman"/>
              </a:rPr>
              <a:t>Add roles and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three times.</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server roles</a:t>
            </a:r>
            <a:r>
              <a:rPr lang="en-US" sz="1000">
                <a:effectLst/>
                <a:latin typeface="Arial"/>
                <a:ea typeface="Times New Roman"/>
                <a:cs typeface="Times New Roman"/>
              </a:rPr>
              <a:t> page, expand </a:t>
            </a:r>
            <a:r>
              <a:rPr lang="en-US" sz="1000" b="1">
                <a:effectLst/>
                <a:latin typeface="Arial"/>
                <a:ea typeface="Times New Roman"/>
                <a:cs typeface="Times New Roman"/>
              </a:rPr>
              <a:t>Active Directory Certificate Services (1 of 6 installed)</a:t>
            </a:r>
            <a:r>
              <a:rPr lang="en-US" sz="1000">
                <a:effectLst/>
                <a:latin typeface="Arial"/>
                <a:ea typeface="Times New Roman"/>
                <a:cs typeface="Times New Roman"/>
              </a:rPr>
              <a:t>, and then select </a:t>
            </a:r>
            <a:r>
              <a:rPr lang="en-US" sz="1000" b="1">
                <a:effectLst/>
                <a:latin typeface="Arial"/>
                <a:ea typeface="Times New Roman"/>
                <a:cs typeface="Times New Roman"/>
              </a:rPr>
              <a:t>Online</a:t>
            </a:r>
            <a:r>
              <a:rPr lang="en-US" sz="1000">
                <a:effectLst/>
                <a:latin typeface="Arial"/>
                <a:ea typeface="Times New Roman"/>
                <a:cs typeface="Times New Roman"/>
              </a:rPr>
              <a:t> </a:t>
            </a:r>
            <a:r>
              <a:rPr lang="en-US" sz="1000" b="1">
                <a:effectLst/>
                <a:latin typeface="Arial"/>
                <a:ea typeface="Times New Roman"/>
                <a:cs typeface="Times New Roman"/>
              </a:rPr>
              <a:t>Responder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Add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two times, and then click </a:t>
            </a:r>
            <a:r>
              <a:rPr lang="en-US" sz="1000" b="1">
                <a:effectLst/>
                <a:latin typeface="Arial"/>
                <a:ea typeface="Times New Roman"/>
                <a:cs typeface="Times New Roman"/>
              </a:rPr>
              <a:t>Install</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When the message displays that installation is successful, click </a:t>
            </a:r>
            <a:r>
              <a:rPr lang="en-US" sz="1000" b="1">
                <a:effectLst/>
                <a:latin typeface="Arial"/>
                <a:ea typeface="Times New Roman"/>
                <a:cs typeface="Times New Roman"/>
              </a:rPr>
              <a:t>Configure Active Directory Certificate Services on the destination server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AD CS Configuration Wizard,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Select </a:t>
            </a:r>
            <a:r>
              <a:rPr lang="en-US" sz="1000" b="1">
                <a:effectLst/>
                <a:latin typeface="Arial"/>
                <a:ea typeface="Times New Roman"/>
                <a:cs typeface="Times New Roman"/>
              </a:rPr>
              <a:t>Online Responder</a:t>
            </a:r>
            <a:r>
              <a:rPr lang="en-US" sz="1000">
                <a:effectLst/>
                <a:latin typeface="Arial"/>
                <a:ea typeface="Times New Roman"/>
                <a:cs typeface="Segoe UI"/>
              </a:rPr>
              <a:t>, and then click </a:t>
            </a:r>
            <a:r>
              <a:rPr lang="en-US" sz="1000" b="1">
                <a:effectLst/>
                <a:latin typeface="Arial"/>
                <a:ea typeface="Times New Roman"/>
                <a:cs typeface="Times New Roman"/>
              </a:rPr>
              <a:t>Next</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Click </a:t>
            </a:r>
            <a:r>
              <a:rPr lang="en-US" sz="1000" b="1">
                <a:effectLst/>
                <a:latin typeface="Arial"/>
                <a:ea typeface="Times New Roman"/>
                <a:cs typeface="Times New Roman"/>
              </a:rPr>
              <a:t>Configure</a:t>
            </a:r>
            <a:r>
              <a:rPr lang="en-US" sz="1000">
                <a:effectLst/>
                <a:latin typeface="Arial"/>
                <a:ea typeface="Times New Roman"/>
                <a:cs typeface="Segoe UI"/>
              </a:rPr>
              <a:t>, and then click </a:t>
            </a:r>
            <a:r>
              <a:rPr lang="en-US" sz="1000" b="1">
                <a:effectLst/>
                <a:latin typeface="Arial"/>
                <a:ea typeface="Times New Roman"/>
                <a:cs typeface="Times New Roman"/>
              </a:rPr>
              <a:t>Close</a:t>
            </a:r>
            <a:r>
              <a:rPr lang="en-US" sz="1000">
                <a:effectLst/>
                <a:latin typeface="Arial"/>
                <a:ea typeface="Times New Roman"/>
                <a:cs typeface="Segoe UI"/>
              </a:rPr>
              <a:t> two times.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a:t>
            </a:r>
            <a:r>
              <a:rPr lang="en-US" sz="1000" b="1">
                <a:effectLst/>
                <a:latin typeface="Arial"/>
                <a:ea typeface="Times New Roman"/>
                <a:cs typeface="Times New Roman"/>
              </a:rPr>
              <a:t>Server Manager</a:t>
            </a:r>
            <a:r>
              <a:rPr lang="en-US" sz="1000">
                <a:effectLst/>
                <a:latin typeface="Arial"/>
                <a:ea typeface="Times New Roman"/>
                <a:cs typeface="Segoe UI"/>
              </a:rPr>
              <a:t> console, click </a:t>
            </a:r>
            <a:r>
              <a:rPr lang="en-US" sz="1000" b="1">
                <a:effectLst/>
                <a:latin typeface="Arial"/>
                <a:ea typeface="Times New Roman"/>
                <a:cs typeface="Times New Roman"/>
              </a:rPr>
              <a:t>Tools</a:t>
            </a:r>
            <a:r>
              <a:rPr lang="en-US" sz="1000">
                <a:effectLst/>
                <a:latin typeface="Arial"/>
                <a:ea typeface="Times New Roman"/>
                <a:cs typeface="Times New Roman"/>
              </a:rPr>
              <a:t>,</a:t>
            </a:r>
            <a:r>
              <a:rPr lang="en-US" sz="1000">
                <a:effectLst/>
                <a:latin typeface="Arial"/>
                <a:ea typeface="Times New Roman"/>
                <a:cs typeface="Segoe UI"/>
              </a:rPr>
              <a:t> and then click the Certification Authority console on </a:t>
            </a:r>
            <a:r>
              <a:rPr lang="en-US" sz="1000" b="1">
                <a:effectLst/>
                <a:latin typeface="Arial"/>
                <a:ea typeface="Times New Roman"/>
                <a:cs typeface="Times New Roman"/>
              </a:rPr>
              <a:t>LON-SVR1</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Certification Authority console, right-click </a:t>
            </a:r>
            <a:r>
              <a:rPr lang="en-US" sz="1000" b="1">
                <a:effectLst/>
                <a:latin typeface="Arial"/>
                <a:ea typeface="Times New Roman"/>
                <a:cs typeface="Times New Roman"/>
              </a:rPr>
              <a:t>AdatumRootCA</a:t>
            </a:r>
            <a:r>
              <a:rPr lang="en-US" sz="1000">
                <a:effectLst/>
                <a:latin typeface="Arial"/>
                <a:ea typeface="Times New Roman"/>
                <a:cs typeface="Segoe UI"/>
              </a:rPr>
              <a:t>, and then click </a:t>
            </a:r>
            <a:r>
              <a:rPr lang="en-US" sz="1000" b="1">
                <a:effectLst/>
                <a:latin typeface="Arial"/>
                <a:ea typeface="Times New Roman"/>
                <a:cs typeface="Times New Roman"/>
              </a:rPr>
              <a:t>Properties</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3018233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Describe how an Online Responder uses Online Certificate Status Protocol (OCSP) to provide a more efficient method for clients to determine the revocation status of a certificate. OCSP uses HTTP for submitting certificate status requests.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Remind the students that using standard CRLs may be inefficient because of the size of the CRL, and that clients must check the entire CRL. An Online Responder does this checking process for the client, and responds only with the requested certificate.</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Mention that the Online Responder can support a number of CAs, including </a:t>
            </a:r>
            <a:r>
              <a:rPr lang="en-US" sz="1000">
                <a:solidFill>
                  <a:srgbClr val="000000"/>
                </a:solidFill>
                <a:latin typeface="Arial"/>
                <a:ea typeface="Calibri"/>
                <a:cs typeface="Segoe UI"/>
              </a:rPr>
              <a:t>a CA other than Microsoft</a:t>
            </a:r>
            <a:r>
              <a:rPr lang="en-US" sz="1000">
                <a:latin typeface="Arial"/>
                <a:ea typeface="Calibri"/>
                <a:cs typeface="Segoe UI"/>
              </a:rPr>
              <a:t>.</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1372060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a:rPr>
              <a:t>When you have completed the demonstration, leave the virtual machines running for the subsequent demonstrations.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Preparation Steps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For this demonstration, start </a:t>
            </a:r>
            <a:r>
              <a:rPr lang="en-US" sz="1000">
                <a:latin typeface="Arial"/>
                <a:ea typeface="Calibri"/>
                <a:cs typeface="Times New Roman"/>
              </a:rPr>
              <a:t>20412D-LON-DC1</a:t>
            </a:r>
            <a:r>
              <a:rPr lang="en-US" sz="1000">
                <a:latin typeface="Arial"/>
                <a:ea typeface="Calibri"/>
                <a:cs typeface="Segoe UI"/>
              </a:rPr>
              <a:t> and </a:t>
            </a:r>
            <a:r>
              <a:rPr lang="en-US" sz="1000">
                <a:latin typeface="Arial"/>
                <a:ea typeface="Calibri"/>
                <a:cs typeface="Times New Roman"/>
              </a:rPr>
              <a:t>20412D-LON-SVR1</a:t>
            </a:r>
            <a:r>
              <a:rPr lang="en-US" sz="1000">
                <a:latin typeface="Arial"/>
                <a:ea typeface="Calibri"/>
                <a:cs typeface="Segoe UI"/>
              </a:rPr>
              <a:t>. Sign in to both virtual machines as </a:t>
            </a:r>
            <a:r>
              <a:rPr lang="en-US" sz="1000" b="1">
                <a:latin typeface="Arial"/>
                <a:ea typeface="Calibri"/>
                <a:cs typeface="Times New Roman"/>
              </a:rPr>
              <a:t>Adatum\Administrator</a:t>
            </a:r>
            <a:r>
              <a:rPr lang="en-US" sz="1000">
                <a:latin typeface="Arial"/>
                <a:ea typeface="Calibri"/>
                <a:cs typeface="Segoe UI"/>
              </a:rPr>
              <a:t> with the password </a:t>
            </a:r>
            <a:r>
              <a:rPr lang="en-US" sz="1000" b="1">
                <a:latin typeface="Arial"/>
                <a:ea typeface="Calibri"/>
                <a:cs typeface="Times New Roman"/>
              </a:rPr>
              <a:t>Pa$$w0rd</a:t>
            </a:r>
            <a:r>
              <a:rPr lang="en-US" sz="1000">
                <a:latin typeface="Arial"/>
                <a:ea typeface="Calibri"/>
                <a:cs typeface="Segoe UI"/>
              </a:rPr>
              <a:t>.</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Be sure to complete all previous demonstrations before you start this demonstration.</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Demonstration Steps</a:t>
            </a:r>
            <a:endParaRPr lang="en-US" sz="1000">
              <a:latin typeface="Arial"/>
              <a:ea typeface="Calibri"/>
              <a:cs typeface="Times New Roman"/>
            </a:endParaRPr>
          </a:p>
          <a:p>
            <a:pPr>
              <a:lnSpc>
                <a:spcPts val="1300"/>
              </a:lnSpc>
              <a:spcBef>
                <a:spcPts val="900"/>
              </a:spcBef>
              <a:spcAft>
                <a:spcPts val="300"/>
              </a:spcAft>
            </a:pPr>
            <a:r>
              <a:rPr lang="en-US" sz="1000" b="1">
                <a:effectLst/>
                <a:latin typeface="Arial"/>
                <a:ea typeface="Times New Roman"/>
                <a:cs typeface="Segoe UI"/>
              </a:rPr>
              <a:t>Configure an Online Responder</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LON-SVR1, on the taskbar, click the </a:t>
            </a:r>
            <a:r>
              <a:rPr lang="en-US" sz="1000" b="1">
                <a:effectLst/>
                <a:latin typeface="Arial"/>
                <a:ea typeface="Times New Roman"/>
                <a:cs typeface="Times New Roman"/>
              </a:rPr>
              <a:t>Server Manager</a:t>
            </a:r>
            <a:r>
              <a:rPr lang="en-US" sz="1000">
                <a:effectLst/>
                <a:latin typeface="Arial"/>
                <a:ea typeface="Times New Roman"/>
                <a:cs typeface="Times New Roman"/>
              </a:rPr>
              <a:t> icon.</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t>
            </a:r>
            <a:r>
              <a:rPr lang="en-US" sz="1000" b="1">
                <a:effectLst/>
                <a:latin typeface="Arial"/>
                <a:ea typeface="Times New Roman"/>
                <a:cs typeface="Times New Roman"/>
              </a:rPr>
              <a:t>Server Manager</a:t>
            </a:r>
            <a:r>
              <a:rPr lang="en-US" sz="1000">
                <a:effectLst/>
                <a:latin typeface="Arial"/>
                <a:ea typeface="Times New Roman"/>
                <a:cs typeface="Times New Roman"/>
              </a:rPr>
              <a:t>, click </a:t>
            </a:r>
            <a:r>
              <a:rPr lang="en-US" sz="1000" b="1">
                <a:effectLst/>
                <a:latin typeface="Arial"/>
                <a:ea typeface="Times New Roman"/>
                <a:cs typeface="Times New Roman"/>
              </a:rPr>
              <a:t>Add roles and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three times.</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server roles</a:t>
            </a:r>
            <a:r>
              <a:rPr lang="en-US" sz="1000">
                <a:effectLst/>
                <a:latin typeface="Arial"/>
                <a:ea typeface="Times New Roman"/>
                <a:cs typeface="Times New Roman"/>
              </a:rPr>
              <a:t> page, expand </a:t>
            </a:r>
            <a:r>
              <a:rPr lang="en-US" sz="1000" b="1">
                <a:effectLst/>
                <a:latin typeface="Arial"/>
                <a:ea typeface="Times New Roman"/>
                <a:cs typeface="Times New Roman"/>
              </a:rPr>
              <a:t>Active Directory Certificate Services (1 of 6 installed)</a:t>
            </a:r>
            <a:r>
              <a:rPr lang="en-US" sz="1000">
                <a:effectLst/>
                <a:latin typeface="Arial"/>
                <a:ea typeface="Times New Roman"/>
                <a:cs typeface="Times New Roman"/>
              </a:rPr>
              <a:t>, and then select </a:t>
            </a:r>
            <a:r>
              <a:rPr lang="en-US" sz="1000" b="1">
                <a:effectLst/>
                <a:latin typeface="Arial"/>
                <a:ea typeface="Times New Roman"/>
                <a:cs typeface="Times New Roman"/>
              </a:rPr>
              <a:t>Online</a:t>
            </a:r>
            <a:r>
              <a:rPr lang="en-US" sz="1000">
                <a:effectLst/>
                <a:latin typeface="Arial"/>
                <a:ea typeface="Times New Roman"/>
                <a:cs typeface="Times New Roman"/>
              </a:rPr>
              <a:t> </a:t>
            </a:r>
            <a:r>
              <a:rPr lang="en-US" sz="1000" b="1">
                <a:effectLst/>
                <a:latin typeface="Arial"/>
                <a:ea typeface="Times New Roman"/>
                <a:cs typeface="Times New Roman"/>
              </a:rPr>
              <a:t>Responder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Add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two times, and then click </a:t>
            </a:r>
            <a:r>
              <a:rPr lang="en-US" sz="1000" b="1">
                <a:effectLst/>
                <a:latin typeface="Arial"/>
                <a:ea typeface="Times New Roman"/>
                <a:cs typeface="Times New Roman"/>
              </a:rPr>
              <a:t>Install</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When the message displays that installation is successful, click </a:t>
            </a:r>
            <a:r>
              <a:rPr lang="en-US" sz="1000" b="1">
                <a:effectLst/>
                <a:latin typeface="Arial"/>
                <a:ea typeface="Times New Roman"/>
                <a:cs typeface="Times New Roman"/>
              </a:rPr>
              <a:t>Configure Active Directory Certificate Services on the destination server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AD CS Configuration Wizard,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Select </a:t>
            </a:r>
            <a:r>
              <a:rPr lang="en-US" sz="1000" b="1">
                <a:effectLst/>
                <a:latin typeface="Arial"/>
                <a:ea typeface="Times New Roman"/>
                <a:cs typeface="Times New Roman"/>
              </a:rPr>
              <a:t>Online Responder</a:t>
            </a:r>
            <a:r>
              <a:rPr lang="en-US" sz="1000">
                <a:effectLst/>
                <a:latin typeface="Arial"/>
                <a:ea typeface="Times New Roman"/>
                <a:cs typeface="Segoe UI"/>
              </a:rPr>
              <a:t>, and then click </a:t>
            </a:r>
            <a:r>
              <a:rPr lang="en-US" sz="1000" b="1">
                <a:effectLst/>
                <a:latin typeface="Arial"/>
                <a:ea typeface="Times New Roman"/>
                <a:cs typeface="Times New Roman"/>
              </a:rPr>
              <a:t>Next</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Click </a:t>
            </a:r>
            <a:r>
              <a:rPr lang="en-US" sz="1000" b="1">
                <a:effectLst/>
                <a:latin typeface="Arial"/>
                <a:ea typeface="Times New Roman"/>
                <a:cs typeface="Times New Roman"/>
              </a:rPr>
              <a:t>Configure</a:t>
            </a:r>
            <a:r>
              <a:rPr lang="en-US" sz="1000">
                <a:effectLst/>
                <a:latin typeface="Arial"/>
                <a:ea typeface="Times New Roman"/>
                <a:cs typeface="Segoe UI"/>
              </a:rPr>
              <a:t>, and then click </a:t>
            </a:r>
            <a:r>
              <a:rPr lang="en-US" sz="1000" b="1">
                <a:effectLst/>
                <a:latin typeface="Arial"/>
                <a:ea typeface="Times New Roman"/>
                <a:cs typeface="Times New Roman"/>
              </a:rPr>
              <a:t>Close</a:t>
            </a:r>
            <a:r>
              <a:rPr lang="en-US" sz="1000">
                <a:effectLst/>
                <a:latin typeface="Arial"/>
                <a:ea typeface="Times New Roman"/>
                <a:cs typeface="Segoe UI"/>
              </a:rPr>
              <a:t> two times.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a:t>
            </a:r>
            <a:r>
              <a:rPr lang="en-US" sz="1000" b="1">
                <a:effectLst/>
                <a:latin typeface="Arial"/>
                <a:ea typeface="Times New Roman"/>
                <a:cs typeface="Times New Roman"/>
              </a:rPr>
              <a:t>Server Manager</a:t>
            </a:r>
            <a:r>
              <a:rPr lang="en-US" sz="1000">
                <a:effectLst/>
                <a:latin typeface="Arial"/>
                <a:ea typeface="Times New Roman"/>
                <a:cs typeface="Segoe UI"/>
              </a:rPr>
              <a:t> console, click </a:t>
            </a:r>
            <a:r>
              <a:rPr lang="en-US" sz="1000" b="1">
                <a:effectLst/>
                <a:latin typeface="Arial"/>
                <a:ea typeface="Times New Roman"/>
                <a:cs typeface="Times New Roman"/>
              </a:rPr>
              <a:t>Tools</a:t>
            </a:r>
            <a:r>
              <a:rPr lang="en-US" sz="1000">
                <a:effectLst/>
                <a:latin typeface="Arial"/>
                <a:ea typeface="Times New Roman"/>
                <a:cs typeface="Times New Roman"/>
              </a:rPr>
              <a:t>,</a:t>
            </a:r>
            <a:r>
              <a:rPr lang="en-US" sz="1000">
                <a:effectLst/>
                <a:latin typeface="Arial"/>
                <a:ea typeface="Times New Roman"/>
                <a:cs typeface="Segoe UI"/>
              </a:rPr>
              <a:t> and then click the Certification Authority console on </a:t>
            </a:r>
            <a:r>
              <a:rPr lang="en-US" sz="1000" b="1">
                <a:effectLst/>
                <a:latin typeface="Arial"/>
                <a:ea typeface="Times New Roman"/>
                <a:cs typeface="Times New Roman"/>
              </a:rPr>
              <a:t>LON-SVR1</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Certification Authority console, right-click </a:t>
            </a:r>
            <a:r>
              <a:rPr lang="en-US" sz="1000" b="1">
                <a:effectLst/>
                <a:latin typeface="Arial"/>
                <a:ea typeface="Times New Roman"/>
                <a:cs typeface="Times New Roman"/>
              </a:rPr>
              <a:t>AdatumRootCA</a:t>
            </a:r>
            <a:r>
              <a:rPr lang="en-US" sz="1000">
                <a:effectLst/>
                <a:latin typeface="Arial"/>
                <a:ea typeface="Times New Roman"/>
                <a:cs typeface="Segoe UI"/>
              </a:rPr>
              <a:t>, and then click </a:t>
            </a:r>
            <a:r>
              <a:rPr lang="en-US" sz="1000" b="1">
                <a:effectLst/>
                <a:latin typeface="Arial"/>
                <a:ea typeface="Times New Roman"/>
                <a:cs typeface="Times New Roman"/>
              </a:rPr>
              <a:t>Properties</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301823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Briefly describe each component of the PKI solution. Do not spend too much time on this topic, because you will discuss most of these components later in more detail. The purpose of this topic is to provide the students with a high-level overview of components that make up a PKI solution.</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22648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1D887-F419-4FEB-B2B7-AFC174363D11}" type="slidenum">
              <a:rPr lang="en-US"/>
              <a:pPr/>
              <a:t>7</a:t>
            </a:fld>
            <a:endParaRPr lang="en-US"/>
          </a:p>
        </p:txBody>
      </p:sp>
      <p:sp>
        <p:nvSpPr>
          <p:cNvPr id="408578" name="Rectangle 2"/>
          <p:cNvSpPr>
            <a:spLocks noGrp="1" noRot="1" noChangeAspect="1" noChangeArrowheads="1" noTextEdit="1"/>
          </p:cNvSpPr>
          <p:nvPr>
            <p:ph type="sldImg"/>
          </p:nvPr>
        </p:nvSpPr>
        <p:spPr>
          <a:ln/>
        </p:spPr>
      </p:sp>
      <p:sp>
        <p:nvSpPr>
          <p:cNvPr id="408580" name="Rectangle 4"/>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1D887-F419-4FEB-B2B7-AFC174363D11}" type="slidenum">
              <a:rPr lang="en-US"/>
              <a:pPr/>
              <a:t>8</a:t>
            </a:fld>
            <a:endParaRPr lang="en-US"/>
          </a:p>
        </p:txBody>
      </p:sp>
      <p:sp>
        <p:nvSpPr>
          <p:cNvPr id="408578" name="Rectangle 2"/>
          <p:cNvSpPr>
            <a:spLocks noGrp="1" noRot="1" noChangeAspect="1" noChangeArrowheads="1" noTextEdit="1"/>
          </p:cNvSpPr>
          <p:nvPr>
            <p:ph type="sldImg"/>
          </p:nvPr>
        </p:nvSpPr>
        <p:spPr>
          <a:ln/>
        </p:spPr>
      </p:sp>
      <p:sp>
        <p:nvSpPr>
          <p:cNvPr id="408580" name="Rectangle 4"/>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7A7D42-9A66-4E2D-AAFD-4155FBF1199A}" type="slidenum">
              <a:rPr lang="en-US"/>
              <a:pPr/>
              <a:t>9</a:t>
            </a:fld>
            <a:endParaRPr 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1EF42103-FF39-4597-A3E3-4AC3056918FB}" type="slidenum">
              <a:rPr lang="en-US" altLang="en-US"/>
              <a:pPr/>
              <a:t>13</a:t>
            </a:fld>
            <a:endParaRPr lang="en-US" altLang="en-US"/>
          </a:p>
        </p:txBody>
      </p:sp>
      <p:sp>
        <p:nvSpPr>
          <p:cNvPr id="17411" name="Rectangle 2"/>
          <p:cNvSpPr>
            <a:spLocks noGrp="1" noRot="1" noChangeAspect="1" noChangeArrowheads="1" noTextEdit="1"/>
          </p:cNvSpPr>
          <p:nvPr>
            <p:ph type="sldImg"/>
          </p:nvPr>
        </p:nvSpPr>
        <p:spPr>
          <a:ln/>
        </p:spPr>
      </p:sp>
      <p:sp>
        <p:nvSpPr>
          <p:cNvPr id="17412" name="Rectangle 4"/>
          <p:cNvSpPr>
            <a:spLocks noGrp="1" noChangeArrowheads="1"/>
          </p:cNvSpPr>
          <p:nvPr>
            <p:ph type="body" idx="1"/>
          </p:nvPr>
        </p:nvSpPr>
        <p:spPr>
          <a:noFill/>
          <a:ln/>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2514600"/>
            <a:ext cx="12192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698501" y="1500426"/>
            <a:ext cx="9969500" cy="861774"/>
          </a:xfrm>
          <a:prstGeom prst="rect">
            <a:avLst/>
          </a:prstGeom>
          <a:noFill/>
        </p:spPr>
        <p:txBody>
          <a:bodyPr wrap="square" rtlCol="0">
            <a:spAutoFit/>
          </a:bodyPr>
          <a:lstStyle/>
          <a:p>
            <a:r>
              <a:rPr lang="en-US" sz="4800" dirty="0">
                <a:solidFill>
                  <a:schemeClr val="tx1">
                    <a:lumMod val="65000"/>
                    <a:lumOff val="35000"/>
                  </a:schemeClr>
                </a:solidFill>
                <a:latin typeface="Segoe UI Light" pitchFamily="34" charset="0"/>
                <a:ea typeface="Segoe UI" pitchFamily="34" charset="0"/>
                <a:cs typeface="Segoe UI" pitchFamily="34" charset="0"/>
              </a:rPr>
              <a:t>Microsoft</a:t>
            </a:r>
            <a:r>
              <a:rPr lang="en-US" sz="1800" baseline="100000" dirty="0">
                <a:solidFill>
                  <a:schemeClr val="tx1">
                    <a:lumMod val="65000"/>
                    <a:lumOff val="35000"/>
                  </a:schemeClr>
                </a:solidFill>
                <a:latin typeface="Segoe UI Light" pitchFamily="34" charset="0"/>
                <a:ea typeface="Segoe UI" pitchFamily="34" charset="0"/>
                <a:cs typeface="Segoe UI" pitchFamily="34" charset="0"/>
              </a:rPr>
              <a:t>®</a:t>
            </a:r>
            <a:r>
              <a:rPr lang="en-US" sz="4400" dirty="0">
                <a:solidFill>
                  <a:schemeClr val="tx1">
                    <a:lumMod val="65000"/>
                    <a:lumOff val="35000"/>
                  </a:schemeClr>
                </a:solidFill>
                <a:latin typeface="Segoe UI Light" pitchFamily="34" charset="0"/>
                <a:ea typeface="Segoe UI" pitchFamily="34" charset="0"/>
                <a:cs typeface="Segoe UI" pitchFamily="34" charset="0"/>
              </a:rPr>
              <a:t> </a:t>
            </a:r>
            <a:r>
              <a:rPr lang="en-US" sz="4800" dirty="0">
                <a:solidFill>
                  <a:schemeClr val="tx1">
                    <a:lumMod val="65000"/>
                    <a:lumOff val="35000"/>
                  </a:schemeClr>
                </a:solidFill>
                <a:latin typeface="Segoe UI Light" pitchFamily="34" charset="0"/>
                <a:ea typeface="Segoe UI" pitchFamily="34" charset="0"/>
                <a:cs typeface="Segoe UI" pitchFamily="34" charset="0"/>
              </a:rPr>
              <a:t>Official Course</a:t>
            </a:r>
          </a:p>
        </p:txBody>
      </p:sp>
      <p:pic>
        <p:nvPicPr>
          <p:cNvPr id="7" name="Picture 6"/>
          <p:cNvPicPr>
            <a:picLocks noChangeAspect="1"/>
          </p:cNvPicPr>
          <p:nvPr/>
        </p:nvPicPr>
        <p:blipFill>
          <a:blip r:embed="rId2" cstate="print">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9753601" y="6248401"/>
            <a:ext cx="1885097" cy="230205"/>
          </a:xfrm>
          <a:prstGeom prst="rect">
            <a:avLst/>
          </a:prstGeom>
        </p:spPr>
      </p:pic>
      <p:pic>
        <p:nvPicPr>
          <p:cNvPr id="10" name="Picture 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 y="2514600"/>
            <a:ext cx="4084320" cy="2514600"/>
          </a:xfrm>
          <a:prstGeom prst="rect">
            <a:avLst/>
          </a:prstGeom>
        </p:spPr>
      </p:pic>
      <p:sp>
        <p:nvSpPr>
          <p:cNvPr id="726019" name="Rectangle 3"/>
          <p:cNvSpPr>
            <a:spLocks noGrp="1" noChangeArrowheads="1"/>
          </p:cNvSpPr>
          <p:nvPr>
            <p:ph type="ctrTitle" sz="quarter" hasCustomPrompt="1"/>
          </p:nvPr>
        </p:nvSpPr>
        <p:spPr>
          <a:xfrm>
            <a:off x="4142377" y="2774736"/>
            <a:ext cx="7643223"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Light"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161729" y="3925328"/>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79761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BC1E519-4DE2-4FDB-93DF-2A21ED29B722}"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135496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1E519-4DE2-4FDB-93DF-2A21ED29B722}"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3445313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C1E519-4DE2-4FDB-93DF-2A21ED29B722}"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3745676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C1E519-4DE2-4FDB-93DF-2A21ED29B722}"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2949151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C1E519-4DE2-4FDB-93DF-2A21ED29B722}" type="datetimeFigureOut">
              <a:rPr lang="en-US" smtClean="0"/>
              <a:pPr/>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4146456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C1E519-4DE2-4FDB-93DF-2A21ED29B722}" type="datetimeFigureOut">
              <a:rPr lang="en-US" smtClean="0"/>
              <a:pPr/>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4282047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1E519-4DE2-4FDB-93DF-2A21ED29B722}" type="datetimeFigureOut">
              <a:rPr lang="en-US" smtClean="0"/>
              <a:pPr/>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97036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C1E519-4DE2-4FDB-93DF-2A21ED29B722}"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41478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C1E519-4DE2-4FDB-93DF-2A21ED29B722}"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824198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1E519-4DE2-4FDB-93DF-2A21ED29B722}"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2247133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1E519-4DE2-4FDB-93DF-2A21ED29B722}"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285348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86834" y="228600"/>
            <a:ext cx="11241617" cy="641350"/>
          </a:xfrm>
        </p:spPr>
        <p:txBody>
          <a:bodyPr/>
          <a:lstStyle/>
          <a:p>
            <a:r>
              <a:rPr lang="en-US"/>
              <a:t>Click to edit Master title style</a:t>
            </a:r>
          </a:p>
        </p:txBody>
      </p:sp>
      <p:sp>
        <p:nvSpPr>
          <p:cNvPr id="3" name="Text Placeholder 2"/>
          <p:cNvSpPr>
            <a:spLocks noGrp="1"/>
          </p:cNvSpPr>
          <p:nvPr>
            <p:ph type="body" sz="half" idx="1"/>
          </p:nvPr>
        </p:nvSpPr>
        <p:spPr>
          <a:xfrm>
            <a:off x="508001" y="1417638"/>
            <a:ext cx="5507567" cy="4906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218767" y="1417638"/>
            <a:ext cx="5509684" cy="4906962"/>
          </a:xfrm>
        </p:spPr>
        <p:txBody>
          <a:bodyPr/>
          <a:lstStyle/>
          <a:p>
            <a:endParaRPr lang="en-US"/>
          </a:p>
        </p:txBody>
      </p:sp>
    </p:spTree>
    <p:extLst>
      <p:ext uri="{BB962C8B-B14F-4D97-AF65-F5344CB8AC3E}">
        <p14:creationId xmlns:p14="http://schemas.microsoft.com/office/powerpoint/2010/main" val="2581293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77788"/>
            <a:ext cx="9855200" cy="684212"/>
          </a:xfrm>
        </p:spPr>
        <p:txBody>
          <a:bodyPr/>
          <a:lstStyle/>
          <a:p>
            <a:r>
              <a:rPr lang="en-US"/>
              <a:t>Click to edit Master title style</a:t>
            </a:r>
          </a:p>
        </p:txBody>
      </p:sp>
      <p:sp>
        <p:nvSpPr>
          <p:cNvPr id="3" name="Text Placeholder 2"/>
          <p:cNvSpPr>
            <a:spLocks noGrp="1"/>
          </p:cNvSpPr>
          <p:nvPr>
            <p:ph type="body" sz="half" idx="1"/>
          </p:nvPr>
        </p:nvSpPr>
        <p:spPr>
          <a:xfrm>
            <a:off x="1401233" y="1447800"/>
            <a:ext cx="4582584" cy="469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018" y="1447800"/>
            <a:ext cx="4582583" cy="469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1E519-4DE2-4FDB-93DF-2A21ED29B722}" type="datetimeFigureOut">
              <a:rPr lang="en-US" smtClean="0"/>
              <a:pPr/>
              <a:t>8/12/2020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07FEF-DAF8-4E2F-B329-70480013B1DF}" type="slidenum">
              <a:rPr lang="en-US" smtClean="0"/>
              <a:pPr/>
              <a:t>‹#›</a:t>
            </a:fld>
            <a:endParaRPr lang="en-US"/>
          </a:p>
        </p:txBody>
      </p:sp>
    </p:spTree>
    <p:extLst>
      <p:ext uri="{BB962C8B-B14F-4D97-AF65-F5344CB8AC3E}">
        <p14:creationId xmlns:p14="http://schemas.microsoft.com/office/powerpoint/2010/main" val="1485086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722" r:id="rId12"/>
    <p:sldLayoutId id="214748374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Triple_D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Blowfish_(cipher)" TargetMode="External"/><Relationship Id="rId2" Type="http://schemas.openxmlformats.org/officeDocument/2006/relationships/hyperlink" Target="https://en.wikipedia.org/wiki/RSA_(cryptosyste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Advanced_Encryption_Standar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pn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6.xml"/><Relationship Id="rId16" Type="http://schemas.openxmlformats.org/officeDocument/2006/relationships/image" Target="../media/image89.png"/><Relationship Id="rId20"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1.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certservername/certsrv"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6.png"/><Relationship Id="rId7"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43400" y="1676400"/>
            <a:ext cx="7083606" cy="2985433"/>
          </a:xfrm>
          <a:prstGeom prst="rect">
            <a:avLst/>
          </a:prstGeom>
          <a:noFill/>
        </p:spPr>
        <p:txBody>
          <a:bodyPr wrap="square" rtlCol="0">
            <a:spAutoFit/>
          </a:bodyPr>
          <a:lstStyle/>
          <a:p>
            <a:r>
              <a:rPr lang="en-US" sz="3200" dirty="0">
                <a:solidFill>
                  <a:schemeClr val="bg1"/>
                </a:solidFill>
              </a:rPr>
              <a:t>			</a:t>
            </a:r>
            <a:r>
              <a:rPr lang="en-US" sz="4000" dirty="0">
                <a:solidFill>
                  <a:schemeClr val="bg1"/>
                </a:solidFill>
              </a:rPr>
              <a:t>    PKI </a:t>
            </a:r>
          </a:p>
          <a:p>
            <a:r>
              <a:rPr lang="en-US" sz="4000" dirty="0">
                <a:solidFill>
                  <a:schemeClr val="bg1"/>
                </a:solidFill>
              </a:rPr>
              <a:t>			    On </a:t>
            </a:r>
          </a:p>
          <a:p>
            <a:r>
              <a:rPr lang="en-US" sz="4000" dirty="0">
                <a:solidFill>
                  <a:schemeClr val="bg1"/>
                </a:solidFill>
              </a:rPr>
              <a:t>	  Windows Server 2012 R2 </a:t>
            </a:r>
          </a:p>
          <a:p>
            <a:r>
              <a:rPr lang="en-US" sz="4000" dirty="0">
                <a:solidFill>
                  <a:schemeClr val="bg1"/>
                </a:solidFill>
              </a:rPr>
              <a:t>		     From Scratch</a:t>
            </a:r>
            <a:br>
              <a:rPr lang="en-US" sz="2800" dirty="0"/>
            </a:br>
            <a:endParaRPr lang="en-US" sz="2800" dirty="0"/>
          </a:p>
        </p:txBody>
      </p:sp>
      <p:pic>
        <p:nvPicPr>
          <p:cNvPr id="108546" name="Picture 2"/>
          <p:cNvPicPr>
            <a:picLocks noChangeAspect="1" noChangeArrowheads="1"/>
          </p:cNvPicPr>
          <p:nvPr/>
        </p:nvPicPr>
        <p:blipFill>
          <a:blip r:embed="rId3"/>
          <a:srcRect/>
          <a:stretch>
            <a:fillRect/>
          </a:stretch>
        </p:blipFill>
        <p:spPr bwMode="auto">
          <a:xfrm>
            <a:off x="0" y="1066800"/>
            <a:ext cx="12192000" cy="4419600"/>
          </a:xfrm>
          <a:prstGeom prst="rect">
            <a:avLst/>
          </a:prstGeom>
          <a:noFill/>
          <a:ln w="9525">
            <a:noFill/>
            <a:miter lim="800000"/>
            <a:headEnd/>
            <a:tailEnd/>
          </a:ln>
          <a:effectLst/>
        </p:spPr>
      </p:pic>
      <p:sp>
        <p:nvSpPr>
          <p:cNvPr id="5" name="TextBox 4"/>
          <p:cNvSpPr txBox="1"/>
          <p:nvPr/>
        </p:nvSpPr>
        <p:spPr>
          <a:xfrm>
            <a:off x="4495800" y="1828800"/>
            <a:ext cx="7083606" cy="2985433"/>
          </a:xfrm>
          <a:prstGeom prst="rect">
            <a:avLst/>
          </a:prstGeom>
          <a:noFill/>
        </p:spPr>
        <p:txBody>
          <a:bodyPr wrap="square" rtlCol="0">
            <a:spAutoFit/>
          </a:bodyPr>
          <a:lstStyle/>
          <a:p>
            <a:r>
              <a:rPr lang="en-US" sz="3200" dirty="0">
                <a:solidFill>
                  <a:schemeClr val="bg1"/>
                </a:solidFill>
              </a:rPr>
              <a:t>			</a:t>
            </a:r>
            <a:r>
              <a:rPr lang="en-US" sz="4000" dirty="0">
                <a:solidFill>
                  <a:schemeClr val="bg1"/>
                </a:solidFill>
              </a:rPr>
              <a:t>    PKI </a:t>
            </a:r>
          </a:p>
          <a:p>
            <a:r>
              <a:rPr lang="en-US" sz="4000" dirty="0">
                <a:solidFill>
                  <a:schemeClr val="bg1"/>
                </a:solidFill>
              </a:rPr>
              <a:t>			    On </a:t>
            </a:r>
          </a:p>
          <a:p>
            <a:r>
              <a:rPr lang="en-US" sz="4000" dirty="0">
                <a:solidFill>
                  <a:schemeClr val="bg1"/>
                </a:solidFill>
              </a:rPr>
              <a:t>	  Windows Server 2012 R2 </a:t>
            </a:r>
          </a:p>
          <a:p>
            <a:r>
              <a:rPr lang="en-US" sz="4000" dirty="0">
                <a:solidFill>
                  <a:schemeClr val="bg1"/>
                </a:solidFill>
              </a:rPr>
              <a:t>		     From Scratch</a:t>
            </a:r>
            <a:br>
              <a:rPr lang="en-US" sz="2800" dirty="0"/>
            </a:br>
            <a:endParaRPr lang="en-US" sz="2800" dirty="0"/>
          </a:p>
        </p:txBody>
      </p:sp>
    </p:spTree>
    <p:extLst>
      <p:ext uri="{BB962C8B-B14F-4D97-AF65-F5344CB8AC3E}">
        <p14:creationId xmlns:p14="http://schemas.microsoft.com/office/powerpoint/2010/main" val="2604004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4495800" y="2667000"/>
            <a:ext cx="7083606" cy="1138773"/>
          </a:xfrm>
          <a:prstGeom prst="rect">
            <a:avLst/>
          </a:prstGeom>
          <a:noFill/>
        </p:spPr>
        <p:txBody>
          <a:bodyPr wrap="square" rtlCol="0">
            <a:spAutoFit/>
          </a:bodyPr>
          <a:lstStyle/>
          <a:p>
            <a:r>
              <a:rPr lang="en-US" sz="4000" dirty="0">
                <a:solidFill>
                  <a:schemeClr val="bg1"/>
                </a:solidFill>
              </a:rPr>
              <a:t>Overview of Cryptography</a:t>
            </a:r>
            <a:br>
              <a:rPr lang="en-US" sz="2800" dirty="0"/>
            </a:b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Cryptography is all about</a:t>
            </a:r>
          </a:p>
        </p:txBody>
      </p:sp>
      <p:sp>
        <p:nvSpPr>
          <p:cNvPr id="5" name="Content Placeholder 4"/>
          <p:cNvSpPr>
            <a:spLocks noGrp="1"/>
          </p:cNvSpPr>
          <p:nvPr>
            <p:ph idx="1"/>
          </p:nvPr>
        </p:nvSpPr>
        <p:spPr/>
        <p:txBody>
          <a:bodyPr/>
          <a:lstStyle/>
          <a:p>
            <a:r>
              <a:rPr lang="en-US" dirty="0"/>
              <a:t> The art of protecting secrets using ciphers &amp; codes.</a:t>
            </a:r>
          </a:p>
          <a:p>
            <a:endParaRPr lang="en-US" dirty="0"/>
          </a:p>
          <a:p>
            <a:endParaRPr lang="en-US" dirty="0"/>
          </a:p>
        </p:txBody>
      </p:sp>
      <p:pic>
        <p:nvPicPr>
          <p:cNvPr id="143363" name="Picture 3"/>
          <p:cNvPicPr>
            <a:picLocks noChangeAspect="1" noChangeArrowheads="1"/>
          </p:cNvPicPr>
          <p:nvPr/>
        </p:nvPicPr>
        <p:blipFill>
          <a:blip r:embed="rId2"/>
          <a:srcRect/>
          <a:stretch>
            <a:fillRect/>
          </a:stretch>
        </p:blipFill>
        <p:spPr bwMode="auto">
          <a:xfrm>
            <a:off x="228600" y="1447800"/>
            <a:ext cx="7478830" cy="3886200"/>
          </a:xfrm>
          <a:prstGeom prst="rect">
            <a:avLst/>
          </a:prstGeom>
          <a:noFill/>
          <a:ln w="9525">
            <a:noFill/>
            <a:miter lim="800000"/>
            <a:headEnd/>
            <a:tailEnd/>
          </a:ln>
          <a:effectLst/>
        </p:spPr>
      </p:pic>
      <p:pic>
        <p:nvPicPr>
          <p:cNvPr id="70658" name="Picture 2"/>
          <p:cNvPicPr>
            <a:picLocks noChangeAspect="1" noChangeArrowheads="1"/>
          </p:cNvPicPr>
          <p:nvPr/>
        </p:nvPicPr>
        <p:blipFill>
          <a:blip r:embed="rId3"/>
          <a:srcRect/>
          <a:stretch>
            <a:fillRect/>
          </a:stretch>
        </p:blipFill>
        <p:spPr bwMode="auto">
          <a:xfrm>
            <a:off x="6905625" y="1676400"/>
            <a:ext cx="5286375" cy="30575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Exchanging Secret Messages</a:t>
            </a:r>
          </a:p>
        </p:txBody>
      </p:sp>
      <p:sp>
        <p:nvSpPr>
          <p:cNvPr id="4" name="Rectangle 3"/>
          <p:cNvSpPr/>
          <p:nvPr/>
        </p:nvSpPr>
        <p:spPr>
          <a:xfrm>
            <a:off x="1752600" y="1447800"/>
            <a:ext cx="2209800" cy="369332"/>
          </a:xfrm>
          <a:prstGeom prst="rect">
            <a:avLst/>
          </a:prstGeom>
        </p:spPr>
        <p:txBody>
          <a:bodyPr wrap="square">
            <a:spAutoFit/>
          </a:bodyPr>
          <a:lstStyle/>
          <a:p>
            <a:r>
              <a:rPr lang="en-US" dirty="0" err="1"/>
              <a:t>tsl'g</a:t>
            </a:r>
            <a:r>
              <a:rPr lang="en-US" dirty="0"/>
              <a:t> </a:t>
            </a:r>
            <a:r>
              <a:rPr lang="en-US" dirty="0" err="1"/>
              <a:t>fdks</a:t>
            </a:r>
            <a:r>
              <a:rPr lang="en-US" dirty="0"/>
              <a:t> d </a:t>
            </a:r>
            <a:r>
              <a:rPr lang="en-US" dirty="0" err="1"/>
              <a:t>cssn</a:t>
            </a:r>
            <a:endParaRPr lang="en-US" dirty="0"/>
          </a:p>
        </p:txBody>
      </p:sp>
      <p:sp>
        <p:nvSpPr>
          <p:cNvPr id="5" name="Rectangle 4"/>
          <p:cNvSpPr/>
          <p:nvPr/>
        </p:nvSpPr>
        <p:spPr>
          <a:xfrm>
            <a:off x="8077200" y="1752600"/>
            <a:ext cx="1524000" cy="3693319"/>
          </a:xfrm>
          <a:prstGeom prst="rect">
            <a:avLst/>
          </a:prstGeom>
        </p:spPr>
        <p:txBody>
          <a:bodyPr wrap="square">
            <a:spAutoFit/>
          </a:bodyPr>
          <a:lstStyle/>
          <a:p>
            <a:r>
              <a:rPr lang="pt-BR" dirty="0"/>
              <a:t>t = l</a:t>
            </a:r>
          </a:p>
          <a:p>
            <a:r>
              <a:rPr lang="pt-BR" dirty="0"/>
              <a:t>s = e</a:t>
            </a:r>
          </a:p>
          <a:p>
            <a:r>
              <a:rPr lang="pt-BR" dirty="0"/>
              <a:t>l = t</a:t>
            </a:r>
          </a:p>
          <a:p>
            <a:r>
              <a:rPr lang="pt-BR" dirty="0"/>
              <a:t>g = s</a:t>
            </a:r>
          </a:p>
          <a:p>
            <a:r>
              <a:rPr lang="pt-BR" dirty="0"/>
              <a:t>f = h</a:t>
            </a:r>
          </a:p>
          <a:p>
            <a:r>
              <a:rPr lang="pt-BR" dirty="0"/>
              <a:t>d = a</a:t>
            </a:r>
          </a:p>
          <a:p>
            <a:r>
              <a:rPr lang="pt-BR" dirty="0"/>
              <a:t>k = v</a:t>
            </a:r>
          </a:p>
          <a:p>
            <a:r>
              <a:rPr lang="pt-BR" dirty="0"/>
              <a:t>s = e</a:t>
            </a:r>
          </a:p>
          <a:p>
            <a:r>
              <a:rPr lang="pt-BR" dirty="0"/>
              <a:t>d = a</a:t>
            </a:r>
          </a:p>
          <a:p>
            <a:r>
              <a:rPr lang="pt-BR" dirty="0"/>
              <a:t>c = b</a:t>
            </a:r>
          </a:p>
          <a:p>
            <a:r>
              <a:rPr lang="pt-BR" dirty="0"/>
              <a:t>s = e</a:t>
            </a:r>
          </a:p>
          <a:p>
            <a:r>
              <a:rPr lang="pt-BR" dirty="0"/>
              <a:t>s = e</a:t>
            </a:r>
          </a:p>
          <a:p>
            <a:r>
              <a:rPr lang="pt-BR" dirty="0"/>
              <a:t>n = r</a:t>
            </a:r>
            <a:endParaRPr lang="en-US" dirty="0"/>
          </a:p>
        </p:txBody>
      </p:sp>
      <p:pic>
        <p:nvPicPr>
          <p:cNvPr id="142338" name="Picture 2"/>
          <p:cNvPicPr>
            <a:picLocks noChangeAspect="1" noChangeArrowheads="1"/>
          </p:cNvPicPr>
          <p:nvPr/>
        </p:nvPicPr>
        <p:blipFill>
          <a:blip r:embed="rId2"/>
          <a:srcRect/>
          <a:stretch>
            <a:fillRect/>
          </a:stretch>
        </p:blipFill>
        <p:spPr bwMode="auto">
          <a:xfrm>
            <a:off x="762000" y="2286000"/>
            <a:ext cx="1447800" cy="1962150"/>
          </a:xfrm>
          <a:prstGeom prst="rect">
            <a:avLst/>
          </a:prstGeom>
          <a:noFill/>
          <a:ln w="9525">
            <a:noFill/>
            <a:miter lim="800000"/>
            <a:headEnd/>
            <a:tailEnd/>
          </a:ln>
          <a:effectLst/>
        </p:spPr>
      </p:pic>
      <p:pic>
        <p:nvPicPr>
          <p:cNvPr id="142339" name="Picture 3"/>
          <p:cNvPicPr>
            <a:picLocks noChangeAspect="1" noChangeArrowheads="1"/>
          </p:cNvPicPr>
          <p:nvPr/>
        </p:nvPicPr>
        <p:blipFill>
          <a:blip r:embed="rId3"/>
          <a:srcRect/>
          <a:stretch>
            <a:fillRect/>
          </a:stretch>
        </p:blipFill>
        <p:spPr bwMode="auto">
          <a:xfrm>
            <a:off x="10134600" y="2286000"/>
            <a:ext cx="1381125" cy="2124075"/>
          </a:xfrm>
          <a:prstGeom prst="rect">
            <a:avLst/>
          </a:prstGeom>
          <a:noFill/>
          <a:ln w="9525">
            <a:noFill/>
            <a:miter lim="800000"/>
            <a:headEnd/>
            <a:tailEnd/>
          </a:ln>
          <a:effectLst/>
        </p:spPr>
      </p:pic>
      <p:pic>
        <p:nvPicPr>
          <p:cNvPr id="142341" name="Picture 5"/>
          <p:cNvPicPr>
            <a:picLocks noChangeAspect="1" noChangeArrowheads="1"/>
          </p:cNvPicPr>
          <p:nvPr/>
        </p:nvPicPr>
        <p:blipFill>
          <a:blip r:embed="rId4"/>
          <a:srcRect/>
          <a:stretch>
            <a:fillRect/>
          </a:stretch>
        </p:blipFill>
        <p:spPr bwMode="auto">
          <a:xfrm>
            <a:off x="7848600" y="5334000"/>
            <a:ext cx="4076700" cy="1238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77556E-17 1.68363E-6 L 0.59375 1.68363E-6 " pathEditMode="relative" rAng="0" ptsTypes="AA">
                                      <p:cBhvr>
                                        <p:cTn id="10" dur="2000" fill="hold"/>
                                        <p:tgtEl>
                                          <p:spTgt spid="4"/>
                                        </p:tgtEl>
                                        <p:attrNameLst>
                                          <p:attrName>ppt_x</p:attrName>
                                          <p:attrName>ppt_y</p:attrName>
                                        </p:attrNameLst>
                                      </p:cBhvr>
                                      <p:rCtr x="297"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2"/>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Encryption Keys</a:t>
            </a:r>
          </a:p>
        </p:txBody>
      </p:sp>
      <p:sp>
        <p:nvSpPr>
          <p:cNvPr id="16387" name="Rectangle 5"/>
          <p:cNvSpPr>
            <a:spLocks noChangeArrowheads="1"/>
          </p:cNvSpPr>
          <p:nvPr/>
        </p:nvSpPr>
        <p:spPr bwMode="auto">
          <a:xfrm>
            <a:off x="9694333" y="4981576"/>
            <a:ext cx="10584" cy="9525"/>
          </a:xfrm>
          <a:prstGeom prst="rect">
            <a:avLst/>
          </a:prstGeom>
          <a:solidFill>
            <a:srgbClr val="000080"/>
          </a:solidFill>
          <a:ln w="9525">
            <a:noFill/>
            <a:miter lim="800000"/>
            <a:headEnd/>
            <a:tailEnd/>
          </a:ln>
        </p:spPr>
        <p:txBody>
          <a:bodyPr/>
          <a:lstStyle/>
          <a:p>
            <a:pPr algn="ctr"/>
            <a:endParaRPr lang="en-US" altLang="en-US"/>
          </a:p>
        </p:txBody>
      </p:sp>
      <p:sp>
        <p:nvSpPr>
          <p:cNvPr id="16388" name="Rectangle 6"/>
          <p:cNvSpPr>
            <a:spLocks noChangeArrowheads="1"/>
          </p:cNvSpPr>
          <p:nvPr/>
        </p:nvSpPr>
        <p:spPr bwMode="auto">
          <a:xfrm>
            <a:off x="6536267" y="4981575"/>
            <a:ext cx="10584" cy="6350"/>
          </a:xfrm>
          <a:prstGeom prst="rect">
            <a:avLst/>
          </a:prstGeom>
          <a:solidFill>
            <a:srgbClr val="000080"/>
          </a:solidFill>
          <a:ln w="9525">
            <a:noFill/>
            <a:miter lim="800000"/>
            <a:headEnd/>
            <a:tailEnd/>
          </a:ln>
        </p:spPr>
        <p:txBody>
          <a:bodyPr/>
          <a:lstStyle/>
          <a:p>
            <a:pPr algn="ctr"/>
            <a:endParaRPr lang="en-US" altLang="en-US"/>
          </a:p>
        </p:txBody>
      </p:sp>
      <p:sp>
        <p:nvSpPr>
          <p:cNvPr id="16389" name="Rectangle 7"/>
          <p:cNvSpPr>
            <a:spLocks noChangeArrowheads="1"/>
          </p:cNvSpPr>
          <p:nvPr/>
        </p:nvSpPr>
        <p:spPr bwMode="auto">
          <a:xfrm>
            <a:off x="6606118" y="5105400"/>
            <a:ext cx="10583" cy="7938"/>
          </a:xfrm>
          <a:prstGeom prst="rect">
            <a:avLst/>
          </a:prstGeom>
          <a:solidFill>
            <a:srgbClr val="000080"/>
          </a:solidFill>
          <a:ln w="9525">
            <a:noFill/>
            <a:miter lim="800000"/>
            <a:headEnd/>
            <a:tailEnd/>
          </a:ln>
        </p:spPr>
        <p:txBody>
          <a:bodyPr/>
          <a:lstStyle/>
          <a:p>
            <a:pPr algn="ctr"/>
            <a:endParaRPr lang="en-US" altLang="en-US"/>
          </a:p>
        </p:txBody>
      </p:sp>
      <p:sp>
        <p:nvSpPr>
          <p:cNvPr id="16390" name="Rectangle 8"/>
          <p:cNvSpPr>
            <a:spLocks noChangeArrowheads="1"/>
          </p:cNvSpPr>
          <p:nvPr/>
        </p:nvSpPr>
        <p:spPr bwMode="auto">
          <a:xfrm>
            <a:off x="6606118" y="5130801"/>
            <a:ext cx="10583" cy="9525"/>
          </a:xfrm>
          <a:prstGeom prst="rect">
            <a:avLst/>
          </a:prstGeom>
          <a:solidFill>
            <a:srgbClr val="000080"/>
          </a:solidFill>
          <a:ln w="9525">
            <a:noFill/>
            <a:miter lim="800000"/>
            <a:headEnd/>
            <a:tailEnd/>
          </a:ln>
        </p:spPr>
        <p:txBody>
          <a:bodyPr/>
          <a:lstStyle/>
          <a:p>
            <a:pPr algn="ctr"/>
            <a:endParaRPr lang="en-US" altLang="en-US"/>
          </a:p>
        </p:txBody>
      </p:sp>
      <p:sp>
        <p:nvSpPr>
          <p:cNvPr id="16391" name="Rectangle 9"/>
          <p:cNvSpPr>
            <a:spLocks noChangeArrowheads="1"/>
          </p:cNvSpPr>
          <p:nvPr/>
        </p:nvSpPr>
        <p:spPr bwMode="auto">
          <a:xfrm>
            <a:off x="6375401" y="5167313"/>
            <a:ext cx="12700" cy="4762"/>
          </a:xfrm>
          <a:prstGeom prst="rect">
            <a:avLst/>
          </a:prstGeom>
          <a:solidFill>
            <a:srgbClr val="000080"/>
          </a:solidFill>
          <a:ln w="9525">
            <a:noFill/>
            <a:miter lim="800000"/>
            <a:headEnd/>
            <a:tailEnd/>
          </a:ln>
        </p:spPr>
        <p:txBody>
          <a:bodyPr/>
          <a:lstStyle/>
          <a:p>
            <a:pPr algn="ctr"/>
            <a:endParaRPr lang="en-US" altLang="en-US"/>
          </a:p>
        </p:txBody>
      </p:sp>
      <p:sp>
        <p:nvSpPr>
          <p:cNvPr id="16392" name="Rectangle 10"/>
          <p:cNvSpPr>
            <a:spLocks noChangeArrowheads="1"/>
          </p:cNvSpPr>
          <p:nvPr/>
        </p:nvSpPr>
        <p:spPr bwMode="auto">
          <a:xfrm>
            <a:off x="6470651" y="3663950"/>
            <a:ext cx="10583" cy="6350"/>
          </a:xfrm>
          <a:prstGeom prst="rect">
            <a:avLst/>
          </a:prstGeom>
          <a:solidFill>
            <a:srgbClr val="000080"/>
          </a:solidFill>
          <a:ln w="9525">
            <a:noFill/>
            <a:miter lim="800000"/>
            <a:headEnd/>
            <a:tailEnd/>
          </a:ln>
        </p:spPr>
        <p:txBody>
          <a:bodyPr/>
          <a:lstStyle/>
          <a:p>
            <a:pPr algn="ctr"/>
            <a:endParaRPr lang="en-US" altLang="en-US"/>
          </a:p>
        </p:txBody>
      </p:sp>
      <p:sp>
        <p:nvSpPr>
          <p:cNvPr id="16393" name="Rectangle 11"/>
          <p:cNvSpPr>
            <a:spLocks noChangeArrowheads="1"/>
          </p:cNvSpPr>
          <p:nvPr/>
        </p:nvSpPr>
        <p:spPr bwMode="auto">
          <a:xfrm>
            <a:off x="9495367" y="5145088"/>
            <a:ext cx="12700" cy="4762"/>
          </a:xfrm>
          <a:prstGeom prst="rect">
            <a:avLst/>
          </a:prstGeom>
          <a:solidFill>
            <a:srgbClr val="000080"/>
          </a:solidFill>
          <a:ln w="9525">
            <a:noFill/>
            <a:miter lim="800000"/>
            <a:headEnd/>
            <a:tailEnd/>
          </a:ln>
        </p:spPr>
        <p:txBody>
          <a:bodyPr/>
          <a:lstStyle/>
          <a:p>
            <a:pPr algn="ctr"/>
            <a:endParaRPr lang="en-US" altLang="en-US"/>
          </a:p>
        </p:txBody>
      </p:sp>
      <p:sp>
        <p:nvSpPr>
          <p:cNvPr id="16394" name="Rectangle 12"/>
          <p:cNvSpPr>
            <a:spLocks noChangeArrowheads="1"/>
          </p:cNvSpPr>
          <p:nvPr/>
        </p:nvSpPr>
        <p:spPr bwMode="auto">
          <a:xfrm>
            <a:off x="6390218" y="3827464"/>
            <a:ext cx="12700" cy="9525"/>
          </a:xfrm>
          <a:prstGeom prst="rect">
            <a:avLst/>
          </a:prstGeom>
          <a:solidFill>
            <a:srgbClr val="000080"/>
          </a:solidFill>
          <a:ln w="9525">
            <a:noFill/>
            <a:miter lim="800000"/>
            <a:headEnd/>
            <a:tailEnd/>
          </a:ln>
        </p:spPr>
        <p:txBody>
          <a:bodyPr/>
          <a:lstStyle/>
          <a:p>
            <a:pPr algn="ctr"/>
            <a:endParaRPr lang="en-US" altLang="en-US"/>
          </a:p>
        </p:txBody>
      </p:sp>
      <p:sp>
        <p:nvSpPr>
          <p:cNvPr id="16395" name="Rectangle 13"/>
          <p:cNvSpPr>
            <a:spLocks noChangeArrowheads="1"/>
          </p:cNvSpPr>
          <p:nvPr/>
        </p:nvSpPr>
        <p:spPr bwMode="auto">
          <a:xfrm>
            <a:off x="8492067" y="3684589"/>
            <a:ext cx="2117" cy="9525"/>
          </a:xfrm>
          <a:prstGeom prst="rect">
            <a:avLst/>
          </a:prstGeom>
          <a:solidFill>
            <a:srgbClr val="000080"/>
          </a:solidFill>
          <a:ln w="9525">
            <a:noFill/>
            <a:miter lim="800000"/>
            <a:headEnd/>
            <a:tailEnd/>
          </a:ln>
        </p:spPr>
        <p:txBody>
          <a:bodyPr/>
          <a:lstStyle/>
          <a:p>
            <a:pPr algn="ctr"/>
            <a:endParaRPr lang="en-US" altLang="en-US"/>
          </a:p>
        </p:txBody>
      </p:sp>
      <p:graphicFrame>
        <p:nvGraphicFramePr>
          <p:cNvPr id="434250" name="Group 74"/>
          <p:cNvGraphicFramePr>
            <a:graphicFrameLocks noGrp="1"/>
          </p:cNvGraphicFramePr>
          <p:nvPr/>
        </p:nvGraphicFramePr>
        <p:xfrm>
          <a:off x="573618" y="1320801"/>
          <a:ext cx="10898716" cy="4722813"/>
        </p:xfrm>
        <a:graphic>
          <a:graphicData uri="http://schemas.openxmlformats.org/drawingml/2006/table">
            <a:tbl>
              <a:tblPr/>
              <a:tblGrid>
                <a:gridCol w="3083983">
                  <a:extLst>
                    <a:ext uri="{9D8B030D-6E8A-4147-A177-3AD203B41FA5}">
                      <a16:colId xmlns:a16="http://schemas.microsoft.com/office/drawing/2014/main" val="20000"/>
                    </a:ext>
                  </a:extLst>
                </a:gridCol>
                <a:gridCol w="7814733">
                  <a:extLst>
                    <a:ext uri="{9D8B030D-6E8A-4147-A177-3AD203B41FA5}">
                      <a16:colId xmlns:a16="http://schemas.microsoft.com/office/drawing/2014/main" val="20001"/>
                    </a:ext>
                  </a:extLst>
                </a:gridCol>
              </a:tblGrid>
              <a:tr h="5651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400" b="1" i="0" u="none" strike="noStrike" cap="none" normalizeH="0" baseline="0" dirty="0">
                          <a:ln>
                            <a:noFill/>
                          </a:ln>
                          <a:solidFill>
                            <a:schemeClr val="tx1"/>
                          </a:solidFill>
                          <a:effectLst/>
                          <a:latin typeface="Arial Narrow" panose="020B0606020202030204" pitchFamily="34" charset="0"/>
                        </a:rPr>
                        <a:t>Key type</a:t>
                      </a: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ctr" defTabSz="914400" rtl="0" eaLnBrk="0" fontAlgn="base" latinLnBrk="0" hangingPunct="0">
                        <a:lnSpc>
                          <a:spcPct val="90000"/>
                        </a:lnSpc>
                        <a:spcBef>
                          <a:spcPct val="0"/>
                        </a:spcBef>
                        <a:spcAft>
                          <a:spcPct val="0"/>
                        </a:spcAft>
                        <a:buClr>
                          <a:schemeClr val="accent2"/>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Arial Narrow" panose="020B0606020202030204" pitchFamily="34" charset="0"/>
                        </a:rPr>
                        <a:t>Description</a:t>
                      </a: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0000"/>
                  </a:ext>
                </a:extLst>
              </a:tr>
              <a:tr h="194310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Symmetric</a:t>
                      </a:r>
                    </a:p>
                  </a:txBody>
                  <a:tcPr marL="121920" marR="121920" anchor="b"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231775"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31775" marR="0" lvl="0" indent="-228600"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Same key is used to encrypt and decrypt the data</a:t>
                      </a:r>
                    </a:p>
                    <a:p>
                      <a:pPr marL="231775" marR="0" lvl="0" indent="-228600"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It protects the data from interception</a:t>
                      </a:r>
                      <a:endParaRPr kumimoji="0" lang="en-US" altLang="en-US" sz="2200" b="1" i="0" u="none" strike="noStrike" cap="none" normalizeH="0" baseline="0" dirty="0">
                        <a:ln>
                          <a:noFill/>
                        </a:ln>
                        <a:solidFill>
                          <a:schemeClr val="tx1"/>
                        </a:solidFill>
                        <a:effectLst/>
                        <a:latin typeface="Arial Narrow" panose="020B0606020202030204" pitchFamily="34" charset="0"/>
                      </a:endParaRP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1456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Asymmetric</a:t>
                      </a:r>
                    </a:p>
                  </a:txBody>
                  <a:tcPr marL="121920" marR="121920" anchor="b"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231775" indent="-22701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82625" indent="-2190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31775" marR="0" lvl="0" indent="-227013"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It consists of a public and private key</a:t>
                      </a:r>
                    </a:p>
                    <a:p>
                      <a:pPr marL="231775" marR="0" lvl="0" indent="-227013"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The private key is protected, the public key is widely distributed</a:t>
                      </a:r>
                    </a:p>
                    <a:p>
                      <a:pPr marL="231775" marR="0" lvl="0" indent="-227013"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If the private key is used to encrypt data, the public key is used to decrypt data, and vice versa</a:t>
                      </a: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6410" name="Rectangle 28"/>
          <p:cNvSpPr>
            <a:spLocks noChangeArrowheads="1"/>
          </p:cNvSpPr>
          <p:nvPr/>
        </p:nvSpPr>
        <p:spPr bwMode="auto">
          <a:xfrm>
            <a:off x="10879667" y="4954589"/>
            <a:ext cx="8467" cy="9525"/>
          </a:xfrm>
          <a:prstGeom prst="rect">
            <a:avLst/>
          </a:prstGeom>
          <a:solidFill>
            <a:srgbClr val="000080"/>
          </a:solidFill>
          <a:ln w="9525">
            <a:noFill/>
            <a:miter lim="800000"/>
            <a:headEnd/>
            <a:tailEnd/>
          </a:ln>
        </p:spPr>
        <p:txBody>
          <a:bodyPr/>
          <a:lstStyle/>
          <a:p>
            <a:pPr algn="ctr"/>
            <a:endParaRPr lang="en-US" altLang="en-US"/>
          </a:p>
        </p:txBody>
      </p:sp>
      <p:sp>
        <p:nvSpPr>
          <p:cNvPr id="16411" name="Rectangle 29"/>
          <p:cNvSpPr>
            <a:spLocks noChangeArrowheads="1"/>
          </p:cNvSpPr>
          <p:nvPr/>
        </p:nvSpPr>
        <p:spPr bwMode="auto">
          <a:xfrm>
            <a:off x="8629651" y="5140326"/>
            <a:ext cx="8467" cy="4763"/>
          </a:xfrm>
          <a:prstGeom prst="rect">
            <a:avLst/>
          </a:prstGeom>
          <a:solidFill>
            <a:srgbClr val="000080"/>
          </a:solidFill>
          <a:ln w="9525">
            <a:noFill/>
            <a:miter lim="800000"/>
            <a:headEnd/>
            <a:tailEnd/>
          </a:ln>
        </p:spPr>
        <p:txBody>
          <a:bodyPr/>
          <a:lstStyle/>
          <a:p>
            <a:pPr algn="ctr"/>
            <a:endParaRPr lang="en-US" altLang="en-US"/>
          </a:p>
        </p:txBody>
      </p:sp>
      <p:sp>
        <p:nvSpPr>
          <p:cNvPr id="16412" name="Rectangle 30"/>
          <p:cNvSpPr>
            <a:spLocks noChangeArrowheads="1"/>
          </p:cNvSpPr>
          <p:nvPr/>
        </p:nvSpPr>
        <p:spPr bwMode="auto">
          <a:xfrm>
            <a:off x="9730317" y="5111751"/>
            <a:ext cx="8467" cy="4763"/>
          </a:xfrm>
          <a:prstGeom prst="rect">
            <a:avLst/>
          </a:prstGeom>
          <a:solidFill>
            <a:srgbClr val="000080"/>
          </a:solidFill>
          <a:ln w="9525">
            <a:noFill/>
            <a:miter lim="800000"/>
            <a:headEnd/>
            <a:tailEnd/>
          </a:ln>
        </p:spPr>
        <p:txBody>
          <a:bodyPr/>
          <a:lstStyle/>
          <a:p>
            <a:pPr algn="ctr"/>
            <a:endParaRPr lang="en-US" altLang="en-US"/>
          </a:p>
        </p:txBody>
      </p:sp>
      <p:sp>
        <p:nvSpPr>
          <p:cNvPr id="16413" name="Rectangle 31"/>
          <p:cNvSpPr>
            <a:spLocks noChangeArrowheads="1"/>
          </p:cNvSpPr>
          <p:nvPr/>
        </p:nvSpPr>
        <p:spPr bwMode="auto">
          <a:xfrm>
            <a:off x="9573685" y="5111751"/>
            <a:ext cx="10583" cy="4763"/>
          </a:xfrm>
          <a:prstGeom prst="rect">
            <a:avLst/>
          </a:prstGeom>
          <a:solidFill>
            <a:srgbClr val="000080"/>
          </a:solidFill>
          <a:ln w="9525">
            <a:noFill/>
            <a:miter lim="800000"/>
            <a:headEnd/>
            <a:tailEnd/>
          </a:ln>
        </p:spPr>
        <p:txBody>
          <a:bodyPr/>
          <a:lstStyle/>
          <a:p>
            <a:pPr algn="ctr"/>
            <a:endParaRPr lang="en-US" altLang="en-US"/>
          </a:p>
        </p:txBody>
      </p:sp>
      <p:sp>
        <p:nvSpPr>
          <p:cNvPr id="16414" name="Rectangle 32"/>
          <p:cNvSpPr>
            <a:spLocks noChangeArrowheads="1"/>
          </p:cNvSpPr>
          <p:nvPr/>
        </p:nvSpPr>
        <p:spPr bwMode="auto">
          <a:xfrm>
            <a:off x="10746317" y="5118101"/>
            <a:ext cx="8467" cy="4763"/>
          </a:xfrm>
          <a:prstGeom prst="rect">
            <a:avLst/>
          </a:prstGeom>
          <a:solidFill>
            <a:srgbClr val="000080"/>
          </a:solidFill>
          <a:ln w="9525">
            <a:noFill/>
            <a:miter lim="800000"/>
            <a:headEnd/>
            <a:tailEnd/>
          </a:ln>
        </p:spPr>
        <p:txBody>
          <a:bodyPr/>
          <a:lstStyle/>
          <a:p>
            <a:pPr algn="ctr"/>
            <a:endParaRPr lang="en-US" altLang="en-US"/>
          </a:p>
        </p:txBody>
      </p:sp>
      <p:sp>
        <p:nvSpPr>
          <p:cNvPr id="16415" name="Rectangle 33"/>
          <p:cNvSpPr>
            <a:spLocks noChangeArrowheads="1"/>
          </p:cNvSpPr>
          <p:nvPr/>
        </p:nvSpPr>
        <p:spPr bwMode="auto">
          <a:xfrm>
            <a:off x="10109200" y="3800476"/>
            <a:ext cx="8467" cy="9525"/>
          </a:xfrm>
          <a:prstGeom prst="rect">
            <a:avLst/>
          </a:prstGeom>
          <a:solidFill>
            <a:srgbClr val="000080"/>
          </a:solidFill>
          <a:ln w="9525">
            <a:noFill/>
            <a:miter lim="800000"/>
            <a:headEnd/>
            <a:tailEnd/>
          </a:ln>
        </p:spPr>
        <p:txBody>
          <a:bodyPr/>
          <a:lstStyle/>
          <a:p>
            <a:pPr algn="ctr"/>
            <a:endParaRPr lang="en-US" altLang="en-US"/>
          </a:p>
        </p:txBody>
      </p:sp>
      <p:pic>
        <p:nvPicPr>
          <p:cNvPr id="16416" name="Picture 58" descr="Key_Symmetric01"/>
          <p:cNvPicPr>
            <a:picLocks noChangeAspect="1" noChangeArrowheads="1"/>
          </p:cNvPicPr>
          <p:nvPr/>
        </p:nvPicPr>
        <p:blipFill>
          <a:blip r:embed="rId4"/>
          <a:srcRect/>
          <a:stretch>
            <a:fillRect/>
          </a:stretch>
        </p:blipFill>
        <p:spPr bwMode="auto">
          <a:xfrm>
            <a:off x="1035051" y="2179639"/>
            <a:ext cx="683683" cy="1011237"/>
          </a:xfrm>
          <a:prstGeom prst="rect">
            <a:avLst/>
          </a:prstGeom>
          <a:noFill/>
          <a:ln w="9525">
            <a:noFill/>
            <a:miter lim="800000"/>
            <a:headEnd/>
            <a:tailEnd/>
          </a:ln>
        </p:spPr>
      </p:pic>
      <p:pic>
        <p:nvPicPr>
          <p:cNvPr id="16417" name="Picture 59" descr="Key_Symmetric01"/>
          <p:cNvPicPr>
            <a:picLocks noChangeAspect="1" noChangeArrowheads="1"/>
          </p:cNvPicPr>
          <p:nvPr/>
        </p:nvPicPr>
        <p:blipFill>
          <a:blip r:embed="rId4"/>
          <a:srcRect/>
          <a:stretch>
            <a:fillRect/>
          </a:stretch>
        </p:blipFill>
        <p:spPr bwMode="auto">
          <a:xfrm>
            <a:off x="2277534" y="2408239"/>
            <a:ext cx="683684" cy="1011237"/>
          </a:xfrm>
          <a:prstGeom prst="rect">
            <a:avLst/>
          </a:prstGeom>
          <a:noFill/>
          <a:ln w="9525">
            <a:noFill/>
            <a:miter lim="800000"/>
            <a:headEnd/>
            <a:tailEnd/>
          </a:ln>
        </p:spPr>
      </p:pic>
      <p:pic>
        <p:nvPicPr>
          <p:cNvPr id="16418" name="Picture 60" descr="Key_Private01"/>
          <p:cNvPicPr>
            <a:picLocks noChangeAspect="1" noChangeArrowheads="1"/>
          </p:cNvPicPr>
          <p:nvPr/>
        </p:nvPicPr>
        <p:blipFill>
          <a:blip r:embed="rId5"/>
          <a:srcRect/>
          <a:stretch>
            <a:fillRect/>
          </a:stretch>
        </p:blipFill>
        <p:spPr bwMode="auto">
          <a:xfrm>
            <a:off x="1035051" y="4216401"/>
            <a:ext cx="692149" cy="1025525"/>
          </a:xfrm>
          <a:prstGeom prst="rect">
            <a:avLst/>
          </a:prstGeom>
          <a:noFill/>
          <a:ln w="9525">
            <a:noFill/>
            <a:miter lim="800000"/>
            <a:headEnd/>
            <a:tailEnd/>
          </a:ln>
        </p:spPr>
      </p:pic>
      <p:pic>
        <p:nvPicPr>
          <p:cNvPr id="16419" name="Picture 61" descr="Key_Public01"/>
          <p:cNvPicPr>
            <a:picLocks noChangeAspect="1" noChangeArrowheads="1"/>
          </p:cNvPicPr>
          <p:nvPr/>
        </p:nvPicPr>
        <p:blipFill>
          <a:blip r:embed="rId6"/>
          <a:srcRect/>
          <a:stretch>
            <a:fillRect/>
          </a:stretch>
        </p:blipFill>
        <p:spPr bwMode="auto">
          <a:xfrm>
            <a:off x="2277534" y="4430714"/>
            <a:ext cx="698500" cy="10318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60"/>
          <p:cNvSpPr>
            <a:spLocks noChangeArrowheads="1"/>
          </p:cNvSpPr>
          <p:nvPr/>
        </p:nvSpPr>
        <p:spPr bwMode="auto">
          <a:xfrm>
            <a:off x="594785" y="1355726"/>
            <a:ext cx="11078633" cy="2290763"/>
          </a:xfrm>
          <a:prstGeom prst="roundRect">
            <a:avLst>
              <a:gd name="adj" fmla="val 16667"/>
            </a:avLst>
          </a:prstGeom>
          <a:solidFill>
            <a:srgbClr val="F0F1E1"/>
          </a:solidFill>
          <a:ln w="9525" algn="ctr">
            <a:solidFill>
              <a:srgbClr val="808080"/>
            </a:solidFill>
            <a:round/>
            <a:headEnd/>
            <a:tailEnd/>
          </a:ln>
          <a:effectLst>
            <a:outerShdw dist="35921" dir="2700000" algn="ctr" rotWithShape="0">
              <a:srgbClr val="AFAFAF"/>
            </a:outerShdw>
          </a:effectLst>
        </p:spPr>
        <p:txBody>
          <a:bodyPr anchor="ctr"/>
          <a:lstStyle/>
          <a:p>
            <a:pPr algn="ctr"/>
            <a:endParaRPr lang="en-US" altLang="en-US"/>
          </a:p>
        </p:txBody>
      </p:sp>
      <p:sp>
        <p:nvSpPr>
          <p:cNvPr id="18435" name="Rectangle 2"/>
          <p:cNvSpPr>
            <a:spLocks noGrp="1" noChangeArrowheads="1"/>
          </p:cNvSpPr>
          <p:nvPr>
            <p:ph type="title"/>
          </p:nvPr>
        </p:nvSpPr>
        <p:spPr/>
        <p:txBody>
          <a:bodyPr/>
          <a:lstStyle/>
          <a:p>
            <a:r>
              <a:rPr lang="en-US" altLang="en-US"/>
              <a:t>How Does Symmetric Encryption Work?</a:t>
            </a:r>
          </a:p>
        </p:txBody>
      </p:sp>
      <p:pic>
        <p:nvPicPr>
          <p:cNvPr id="18436" name="Picture 48" descr="Policy_Writing01"/>
          <p:cNvPicPr>
            <a:picLocks noChangeAspect="1" noChangeArrowheads="1"/>
          </p:cNvPicPr>
          <p:nvPr/>
        </p:nvPicPr>
        <p:blipFill>
          <a:blip r:embed="rId3"/>
          <a:srcRect/>
          <a:stretch>
            <a:fillRect/>
          </a:stretch>
        </p:blipFill>
        <p:spPr bwMode="auto">
          <a:xfrm>
            <a:off x="869952" y="1541464"/>
            <a:ext cx="1756833" cy="1831975"/>
          </a:xfrm>
          <a:prstGeom prst="rect">
            <a:avLst/>
          </a:prstGeom>
          <a:noFill/>
          <a:ln w="9525">
            <a:noFill/>
            <a:miter lim="800000"/>
            <a:headEnd/>
            <a:tailEnd/>
          </a:ln>
        </p:spPr>
      </p:pic>
      <p:pic>
        <p:nvPicPr>
          <p:cNvPr id="18437" name="Picture 52" descr="Policy_Writing01"/>
          <p:cNvPicPr>
            <a:picLocks noChangeAspect="1" noChangeArrowheads="1"/>
          </p:cNvPicPr>
          <p:nvPr/>
        </p:nvPicPr>
        <p:blipFill>
          <a:blip r:embed="rId3"/>
          <a:srcRect/>
          <a:stretch>
            <a:fillRect/>
          </a:stretch>
        </p:blipFill>
        <p:spPr bwMode="auto">
          <a:xfrm>
            <a:off x="9717618" y="1541464"/>
            <a:ext cx="1756833" cy="1831975"/>
          </a:xfrm>
          <a:prstGeom prst="rect">
            <a:avLst/>
          </a:prstGeom>
          <a:noFill/>
          <a:ln w="9525">
            <a:noFill/>
            <a:miter lim="800000"/>
            <a:headEnd/>
            <a:tailEnd/>
          </a:ln>
        </p:spPr>
      </p:pic>
      <p:pic>
        <p:nvPicPr>
          <p:cNvPr id="18438" name="Picture 54" descr="Policy_Writing01"/>
          <p:cNvPicPr>
            <a:picLocks noChangeAspect="1" noChangeArrowheads="1"/>
          </p:cNvPicPr>
          <p:nvPr/>
        </p:nvPicPr>
        <p:blipFill>
          <a:blip r:embed="rId3"/>
          <a:srcRect/>
          <a:stretch>
            <a:fillRect/>
          </a:stretch>
        </p:blipFill>
        <p:spPr bwMode="auto">
          <a:xfrm>
            <a:off x="5293785" y="1541464"/>
            <a:ext cx="1756833" cy="1831975"/>
          </a:xfrm>
          <a:prstGeom prst="rect">
            <a:avLst/>
          </a:prstGeom>
          <a:noFill/>
          <a:ln w="9525">
            <a:noFill/>
            <a:miter lim="800000"/>
            <a:headEnd/>
            <a:tailEnd/>
          </a:ln>
        </p:spPr>
      </p:pic>
      <p:grpSp>
        <p:nvGrpSpPr>
          <p:cNvPr id="2" name="Group 59"/>
          <p:cNvGrpSpPr>
            <a:grpSpLocks/>
          </p:cNvGrpSpPr>
          <p:nvPr/>
        </p:nvGrpSpPr>
        <p:grpSpPr bwMode="auto">
          <a:xfrm>
            <a:off x="7099301" y="1698625"/>
            <a:ext cx="2569633" cy="1519238"/>
            <a:chOff x="3582" y="1328"/>
            <a:chExt cx="1214" cy="957"/>
          </a:xfrm>
        </p:grpSpPr>
        <p:sp>
          <p:nvSpPr>
            <p:cNvPr id="18450" name="Freeform 53"/>
            <p:cNvSpPr>
              <a:spLocks/>
            </p:cNvSpPr>
            <p:nvPr/>
          </p:nvSpPr>
          <p:spPr bwMode="auto">
            <a:xfrm>
              <a:off x="3582" y="1709"/>
              <a:ext cx="1214" cy="210"/>
            </a:xfrm>
            <a:custGeom>
              <a:avLst/>
              <a:gdLst>
                <a:gd name="T0" fmla="*/ 1021 w 1193"/>
                <a:gd name="T1" fmla="*/ 68 h 205"/>
                <a:gd name="T2" fmla="*/ 1017 w 1193"/>
                <a:gd name="T3" fmla="*/ 35 h 205"/>
                <a:gd name="T4" fmla="*/ 1013 w 1193"/>
                <a:gd name="T5" fmla="*/ 0 h 205"/>
                <a:gd name="T6" fmla="*/ 1169 w 1193"/>
                <a:gd name="T7" fmla="*/ 59 h 205"/>
                <a:gd name="T8" fmla="*/ 1276 w 1193"/>
                <a:gd name="T9" fmla="*/ 101 h 205"/>
                <a:gd name="T10" fmla="*/ 1325 w 1193"/>
                <a:gd name="T11" fmla="*/ 125 h 205"/>
                <a:gd name="T12" fmla="*/ 1312 w 1193"/>
                <a:gd name="T13" fmla="*/ 129 h 205"/>
                <a:gd name="T14" fmla="*/ 1276 w 1193"/>
                <a:gd name="T15" fmla="*/ 141 h 205"/>
                <a:gd name="T16" fmla="*/ 1169 w 1193"/>
                <a:gd name="T17" fmla="*/ 180 h 205"/>
                <a:gd name="T18" fmla="*/ 1010 w 1193"/>
                <a:gd name="T19" fmla="*/ 236 h 205"/>
                <a:gd name="T20" fmla="*/ 1024 w 1193"/>
                <a:gd name="T21" fmla="*/ 173 h 205"/>
                <a:gd name="T22" fmla="*/ 0 w 1193"/>
                <a:gd name="T23" fmla="*/ 125 h 205"/>
                <a:gd name="T24" fmla="*/ 1021 w 1193"/>
                <a:gd name="T25" fmla="*/ 68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pic>
          <p:nvPicPr>
            <p:cNvPr id="18451" name="Picture 55" descr="Key_Symmetric01"/>
            <p:cNvPicPr>
              <a:picLocks noChangeAspect="1" noChangeArrowheads="1"/>
            </p:cNvPicPr>
            <p:nvPr/>
          </p:nvPicPr>
          <p:blipFill>
            <a:blip r:embed="rId4"/>
            <a:srcRect/>
            <a:stretch>
              <a:fillRect/>
            </a:stretch>
          </p:blipFill>
          <p:spPr bwMode="auto">
            <a:xfrm>
              <a:off x="3946" y="1328"/>
              <a:ext cx="486" cy="957"/>
            </a:xfrm>
            <a:prstGeom prst="rect">
              <a:avLst/>
            </a:prstGeom>
            <a:noFill/>
            <a:ln w="9525">
              <a:noFill/>
              <a:miter lim="800000"/>
              <a:headEnd/>
              <a:tailEnd/>
            </a:ln>
          </p:spPr>
        </p:pic>
      </p:grpSp>
      <p:grpSp>
        <p:nvGrpSpPr>
          <p:cNvPr id="3" name="Group 58"/>
          <p:cNvGrpSpPr>
            <a:grpSpLocks/>
          </p:cNvGrpSpPr>
          <p:nvPr/>
        </p:nvGrpSpPr>
        <p:grpSpPr bwMode="auto">
          <a:xfrm>
            <a:off x="2561168" y="1698625"/>
            <a:ext cx="2569633" cy="1519238"/>
            <a:chOff x="1546" y="1317"/>
            <a:chExt cx="1214" cy="957"/>
          </a:xfrm>
        </p:grpSpPr>
        <p:sp>
          <p:nvSpPr>
            <p:cNvPr id="18448" name="Freeform 56"/>
            <p:cNvSpPr>
              <a:spLocks/>
            </p:cNvSpPr>
            <p:nvPr/>
          </p:nvSpPr>
          <p:spPr bwMode="auto">
            <a:xfrm>
              <a:off x="1546" y="1698"/>
              <a:ext cx="1214" cy="210"/>
            </a:xfrm>
            <a:custGeom>
              <a:avLst/>
              <a:gdLst>
                <a:gd name="T0" fmla="*/ 1021 w 1193"/>
                <a:gd name="T1" fmla="*/ 68 h 205"/>
                <a:gd name="T2" fmla="*/ 1017 w 1193"/>
                <a:gd name="T3" fmla="*/ 35 h 205"/>
                <a:gd name="T4" fmla="*/ 1013 w 1193"/>
                <a:gd name="T5" fmla="*/ 0 h 205"/>
                <a:gd name="T6" fmla="*/ 1169 w 1193"/>
                <a:gd name="T7" fmla="*/ 59 h 205"/>
                <a:gd name="T8" fmla="*/ 1276 w 1193"/>
                <a:gd name="T9" fmla="*/ 101 h 205"/>
                <a:gd name="T10" fmla="*/ 1325 w 1193"/>
                <a:gd name="T11" fmla="*/ 125 h 205"/>
                <a:gd name="T12" fmla="*/ 1312 w 1193"/>
                <a:gd name="T13" fmla="*/ 129 h 205"/>
                <a:gd name="T14" fmla="*/ 1276 w 1193"/>
                <a:gd name="T15" fmla="*/ 141 h 205"/>
                <a:gd name="T16" fmla="*/ 1169 w 1193"/>
                <a:gd name="T17" fmla="*/ 180 h 205"/>
                <a:gd name="T18" fmla="*/ 1010 w 1193"/>
                <a:gd name="T19" fmla="*/ 236 h 205"/>
                <a:gd name="T20" fmla="*/ 1024 w 1193"/>
                <a:gd name="T21" fmla="*/ 173 h 205"/>
                <a:gd name="T22" fmla="*/ 0 w 1193"/>
                <a:gd name="T23" fmla="*/ 125 h 205"/>
                <a:gd name="T24" fmla="*/ 1021 w 1193"/>
                <a:gd name="T25" fmla="*/ 68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pic>
          <p:nvPicPr>
            <p:cNvPr id="18449" name="Picture 57" descr="Key_Symmetric01"/>
            <p:cNvPicPr>
              <a:picLocks noChangeAspect="1" noChangeArrowheads="1"/>
            </p:cNvPicPr>
            <p:nvPr/>
          </p:nvPicPr>
          <p:blipFill>
            <a:blip r:embed="rId4"/>
            <a:srcRect/>
            <a:stretch>
              <a:fillRect/>
            </a:stretch>
          </p:blipFill>
          <p:spPr bwMode="auto">
            <a:xfrm>
              <a:off x="1910" y="1317"/>
              <a:ext cx="486" cy="957"/>
            </a:xfrm>
            <a:prstGeom prst="rect">
              <a:avLst/>
            </a:prstGeom>
            <a:noFill/>
            <a:ln w="9525">
              <a:noFill/>
              <a:miter lim="800000"/>
              <a:headEnd/>
              <a:tailEnd/>
            </a:ln>
          </p:spPr>
        </p:pic>
      </p:grpSp>
      <p:pic>
        <p:nvPicPr>
          <p:cNvPr id="18441" name="Picture 63" descr="Encryption01"/>
          <p:cNvPicPr>
            <a:picLocks noChangeAspect="1" noChangeArrowheads="1"/>
          </p:cNvPicPr>
          <p:nvPr/>
        </p:nvPicPr>
        <p:blipFill>
          <a:blip r:embed="rId5"/>
          <a:srcRect/>
          <a:stretch>
            <a:fillRect/>
          </a:stretch>
        </p:blipFill>
        <p:spPr bwMode="auto">
          <a:xfrm>
            <a:off x="6223000" y="2481264"/>
            <a:ext cx="778933" cy="936625"/>
          </a:xfrm>
          <a:prstGeom prst="rect">
            <a:avLst/>
          </a:prstGeom>
          <a:noFill/>
          <a:ln w="9525">
            <a:noFill/>
            <a:miter lim="800000"/>
            <a:headEnd/>
            <a:tailEnd/>
          </a:ln>
        </p:spPr>
      </p:pic>
      <p:sp>
        <p:nvSpPr>
          <p:cNvPr id="18442" name="AutoShape 69"/>
          <p:cNvSpPr>
            <a:spLocks noChangeArrowheads="1"/>
          </p:cNvSpPr>
          <p:nvPr/>
        </p:nvSpPr>
        <p:spPr bwMode="auto">
          <a:xfrm>
            <a:off x="935567" y="3482975"/>
            <a:ext cx="1938867" cy="425450"/>
          </a:xfrm>
          <a:prstGeom prst="roundRect">
            <a:avLst>
              <a:gd name="adj" fmla="val 1041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85000"/>
              </a:lnSpc>
            </a:pPr>
            <a:r>
              <a:rPr lang="en-US" altLang="en-US"/>
              <a:t>Original Data</a:t>
            </a:r>
          </a:p>
        </p:txBody>
      </p:sp>
      <p:sp>
        <p:nvSpPr>
          <p:cNvPr id="18443" name="AutoShape 70"/>
          <p:cNvSpPr>
            <a:spLocks noChangeArrowheads="1"/>
          </p:cNvSpPr>
          <p:nvPr/>
        </p:nvSpPr>
        <p:spPr bwMode="auto">
          <a:xfrm>
            <a:off x="5230284" y="3482975"/>
            <a:ext cx="1938867" cy="425450"/>
          </a:xfrm>
          <a:prstGeom prst="roundRect">
            <a:avLst>
              <a:gd name="adj" fmla="val 1041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70000"/>
              </a:lnSpc>
              <a:spcBef>
                <a:spcPct val="40000"/>
              </a:spcBef>
              <a:buClr>
                <a:srgbClr val="8DACD0"/>
              </a:buClr>
              <a:buSzPct val="70000"/>
              <a:buFont typeface="Wingdings" pitchFamily="2" charset="2"/>
              <a:buNone/>
            </a:pPr>
            <a:r>
              <a:rPr lang="en-US" altLang="en-US"/>
              <a:t>Cipher Text</a:t>
            </a:r>
          </a:p>
        </p:txBody>
      </p:sp>
      <p:sp>
        <p:nvSpPr>
          <p:cNvPr id="18444" name="AutoShape 71"/>
          <p:cNvSpPr>
            <a:spLocks noChangeArrowheads="1"/>
          </p:cNvSpPr>
          <p:nvPr/>
        </p:nvSpPr>
        <p:spPr bwMode="auto">
          <a:xfrm>
            <a:off x="9393767" y="3482975"/>
            <a:ext cx="1938867" cy="425450"/>
          </a:xfrm>
          <a:prstGeom prst="roundRect">
            <a:avLst>
              <a:gd name="adj" fmla="val 1041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70000"/>
              </a:lnSpc>
              <a:spcBef>
                <a:spcPct val="40000"/>
              </a:spcBef>
              <a:buClr>
                <a:srgbClr val="8DACD0"/>
              </a:buClr>
              <a:buSzPct val="70000"/>
              <a:buFont typeface="Wingdings" pitchFamily="2" charset="2"/>
              <a:buNone/>
            </a:pPr>
            <a:r>
              <a:rPr lang="en-US" altLang="en-US"/>
              <a:t>Original Data</a:t>
            </a:r>
          </a:p>
        </p:txBody>
      </p:sp>
      <p:grpSp>
        <p:nvGrpSpPr>
          <p:cNvPr id="4" name="Group 72"/>
          <p:cNvGrpSpPr>
            <a:grpSpLocks/>
          </p:cNvGrpSpPr>
          <p:nvPr/>
        </p:nvGrpSpPr>
        <p:grpSpPr bwMode="auto">
          <a:xfrm>
            <a:off x="1885951" y="4229100"/>
            <a:ext cx="8326967" cy="2198688"/>
            <a:chOff x="937" y="2417"/>
            <a:chExt cx="3934" cy="1385"/>
          </a:xfrm>
        </p:grpSpPr>
        <p:sp>
          <p:nvSpPr>
            <p:cNvPr id="18446" name="AutoShape 73"/>
            <p:cNvSpPr>
              <a:spLocks noChangeArrowheads="1"/>
            </p:cNvSpPr>
            <p:nvPr/>
          </p:nvSpPr>
          <p:spPr bwMode="auto">
            <a:xfrm>
              <a:off x="937" y="2417"/>
              <a:ext cx="3934" cy="1385"/>
            </a:xfrm>
            <a:prstGeom prst="roundRect">
              <a:avLst>
                <a:gd name="adj" fmla="val 8894"/>
              </a:avLst>
            </a:prstGeom>
            <a:solidFill>
              <a:srgbClr val="B3C8DF"/>
            </a:solidFill>
            <a:ln w="9525" algn="ctr">
              <a:solidFill>
                <a:srgbClr val="4D4D4D"/>
              </a:solidFill>
              <a:round/>
              <a:headEnd/>
              <a:tailEnd/>
            </a:ln>
            <a:effectLst>
              <a:outerShdw dist="35921" dir="2700000" algn="ctr" rotWithShape="0">
                <a:srgbClr val="AFAFAF"/>
              </a:outerShdw>
            </a:effectLst>
          </p:spPr>
          <p:txBody>
            <a:bodyPr wrap="none"/>
            <a:lstStyle/>
            <a:p>
              <a:r>
                <a:rPr lang="en-US" altLang="en-US" sz="2400"/>
                <a:t>Symmetric encryption:</a:t>
              </a:r>
            </a:p>
          </p:txBody>
        </p:sp>
        <p:sp>
          <p:nvSpPr>
            <p:cNvPr id="18447" name="AutoShape 74"/>
            <p:cNvSpPr>
              <a:spLocks noChangeArrowheads="1"/>
            </p:cNvSpPr>
            <p:nvPr/>
          </p:nvSpPr>
          <p:spPr bwMode="auto">
            <a:xfrm>
              <a:off x="1121" y="2801"/>
              <a:ext cx="3565" cy="872"/>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91440" anchor="ctr"/>
            <a:lstStyle/>
            <a:p>
              <a:pPr marL="225425" indent="-225425">
                <a:lnSpc>
                  <a:spcPct val="85000"/>
                </a:lnSpc>
                <a:spcBef>
                  <a:spcPct val="40000"/>
                </a:spcBef>
                <a:buSzPct val="80000"/>
                <a:buFontTx/>
                <a:buBlip>
                  <a:blip r:embed="rId6"/>
                </a:buBlip>
              </a:pPr>
              <a:r>
                <a:rPr lang="en-US" altLang="en-US" sz="2200">
                  <a:latin typeface="Arial Narrow" pitchFamily="34" charset="0"/>
                </a:rPr>
                <a:t>Uses the same key</a:t>
              </a:r>
            </a:p>
            <a:p>
              <a:pPr marL="225425" indent="-225425">
                <a:lnSpc>
                  <a:spcPct val="85000"/>
                </a:lnSpc>
                <a:spcBef>
                  <a:spcPct val="40000"/>
                </a:spcBef>
                <a:buSzPct val="80000"/>
                <a:buFontTx/>
                <a:buBlip>
                  <a:blip r:embed="rId6"/>
                </a:buBlip>
              </a:pPr>
              <a:r>
                <a:rPr lang="en-US" altLang="en-US" sz="2200">
                  <a:latin typeface="Arial Narrow" pitchFamily="34" charset="0"/>
                </a:rPr>
                <a:t>Is often referred to as bulk encryption</a:t>
              </a:r>
            </a:p>
            <a:p>
              <a:pPr marL="225425" indent="-225425">
                <a:lnSpc>
                  <a:spcPct val="85000"/>
                </a:lnSpc>
                <a:spcBef>
                  <a:spcPct val="40000"/>
                </a:spcBef>
                <a:buSzPct val="80000"/>
                <a:buFontTx/>
                <a:buBlip>
                  <a:blip r:embed="rId6"/>
                </a:buBlip>
              </a:pPr>
              <a:r>
                <a:rPr lang="en-US" altLang="en-US" sz="2200">
                  <a:latin typeface="Arial Narrow" pitchFamily="34" charset="0"/>
                </a:rPr>
                <a:t>Is vulnerable if the symmetric key is obtained</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How Does Public Key Encryption Work?</a:t>
            </a:r>
          </a:p>
        </p:txBody>
      </p:sp>
      <p:graphicFrame>
        <p:nvGraphicFramePr>
          <p:cNvPr id="401484" name="Group 76"/>
          <p:cNvGraphicFramePr>
            <a:graphicFrameLocks noGrp="1"/>
          </p:cNvGraphicFramePr>
          <p:nvPr/>
        </p:nvGraphicFramePr>
        <p:xfrm>
          <a:off x="527052" y="1254125"/>
          <a:ext cx="11002433" cy="5278440"/>
        </p:xfrm>
        <a:graphic>
          <a:graphicData uri="http://schemas.openxmlformats.org/drawingml/2006/table">
            <a:tbl>
              <a:tblPr/>
              <a:tblGrid>
                <a:gridCol w="2988733">
                  <a:extLst>
                    <a:ext uri="{9D8B030D-6E8A-4147-A177-3AD203B41FA5}">
                      <a16:colId xmlns:a16="http://schemas.microsoft.com/office/drawing/2014/main" val="20000"/>
                    </a:ext>
                  </a:extLst>
                </a:gridCol>
                <a:gridCol w="8013700">
                  <a:extLst>
                    <a:ext uri="{9D8B030D-6E8A-4147-A177-3AD203B41FA5}">
                      <a16:colId xmlns:a16="http://schemas.microsoft.com/office/drawing/2014/main" val="20001"/>
                    </a:ext>
                  </a:extLst>
                </a:gridCol>
              </a:tblGrid>
              <a:tr h="420629">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Arial Narrow" panose="020B0606020202030204" pitchFamily="34" charset="0"/>
                        </a:rPr>
                        <a:t>Requirement</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ctr" defTabSz="914400" rtl="0" eaLnBrk="0" fontAlgn="base" latinLnBrk="0" hangingPunct="0">
                        <a:lnSpc>
                          <a:spcPct val="90000"/>
                        </a:lnSpc>
                        <a:spcBef>
                          <a:spcPct val="0"/>
                        </a:spcBef>
                        <a:spcAft>
                          <a:spcPct val="0"/>
                        </a:spcAft>
                        <a:buClr>
                          <a:schemeClr val="accent2"/>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Arial Narrow" panose="020B0606020202030204" pitchFamily="34" charset="0"/>
                        </a:rPr>
                        <a:t>Process</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0000"/>
                  </a:ext>
                </a:extLst>
              </a:tr>
              <a:tr h="80804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0"/>
                        </a:spcBef>
                        <a:spcAft>
                          <a:spcPct val="0"/>
                        </a:spcAft>
                        <a:buClr>
                          <a:schemeClr val="accent2"/>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1.	</a:t>
                      </a:r>
                      <a:r>
                        <a:rPr kumimoji="0" lang="en-US" altLang="en-US" sz="2200" b="0" i="0" u="none" strike="noStrike" cap="none" normalizeH="0" baseline="0">
                          <a:ln>
                            <a:noFill/>
                          </a:ln>
                          <a:solidFill>
                            <a:schemeClr val="tx1"/>
                          </a:solidFill>
                          <a:effectLst/>
                          <a:latin typeface="Arial Narrow" panose="020B0606020202030204" pitchFamily="34" charset="0"/>
                        </a:rPr>
                        <a:t>The recipient’s public key is retrieved</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0"/>
                        </a:spcBef>
                        <a:spcAft>
                          <a:spcPct val="0"/>
                        </a:spcAft>
                        <a:buClr>
                          <a:schemeClr val="accent2"/>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2.	</a:t>
                      </a:r>
                      <a:r>
                        <a:rPr kumimoji="0" lang="en-US" altLang="en-US" sz="2200" b="0" i="0" u="none" strike="noStrike" cap="none" normalizeH="0" baseline="0">
                          <a:ln>
                            <a:noFill/>
                          </a:ln>
                          <a:solidFill>
                            <a:schemeClr val="tx1"/>
                          </a:solidFill>
                          <a:effectLst/>
                          <a:latin typeface="Arial Narrow" panose="020B0606020202030204" pitchFamily="34" charset="0"/>
                        </a:rPr>
                        <a:t>The data is encrypted with a symmetric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0"/>
                        </a:spcBef>
                        <a:spcAft>
                          <a:spcPct val="0"/>
                        </a:spcAft>
                        <a:buClr>
                          <a:schemeClr val="accent2"/>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3.</a:t>
                      </a:r>
                      <a:r>
                        <a:rPr kumimoji="0" lang="en-US" altLang="en-US" sz="2200" b="0" i="0" u="none" strike="noStrike" cap="none" normalizeH="0" baseline="0">
                          <a:ln>
                            <a:noFill/>
                          </a:ln>
                          <a:solidFill>
                            <a:schemeClr val="tx1"/>
                          </a:solidFill>
                          <a:effectLst/>
                          <a:latin typeface="Arial Narrow" panose="020B0606020202030204" pitchFamily="34" charset="0"/>
                        </a:rPr>
                        <a:t>	The symmetric key is encrypted with the recipient’s public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1122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4.</a:t>
                      </a:r>
                      <a:r>
                        <a:rPr kumimoji="0" lang="en-US" altLang="en-US" sz="2200" b="0" i="0" u="none" strike="noStrike" cap="none" normalizeH="0" baseline="0">
                          <a:ln>
                            <a:noFill/>
                          </a:ln>
                          <a:solidFill>
                            <a:schemeClr val="tx1"/>
                          </a:solidFill>
                          <a:effectLst/>
                          <a:latin typeface="Arial Narrow" panose="020B0606020202030204" pitchFamily="34" charset="0"/>
                        </a:rPr>
                        <a:t>	The encrypted symmetric key and encrypted data are sent to the recipient</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5.</a:t>
                      </a:r>
                      <a:r>
                        <a:rPr kumimoji="0" lang="en-US" altLang="en-US" sz="2200" b="0" i="0" u="none" strike="noStrike" cap="none" normalizeH="0" baseline="0">
                          <a:ln>
                            <a:noFill/>
                          </a:ln>
                          <a:solidFill>
                            <a:schemeClr val="tx1"/>
                          </a:solidFill>
                          <a:effectLst/>
                          <a:latin typeface="Arial Narrow" panose="020B0606020202030204" pitchFamily="34" charset="0"/>
                        </a:rPr>
                        <a:t>	The recipient decrypts the symmetric key with her private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6.</a:t>
                      </a:r>
                      <a:r>
                        <a:rPr kumimoji="0" lang="en-US" altLang="en-US" sz="2200" b="0" i="0" u="none" strike="noStrike" cap="none" normalizeH="0" baseline="0">
                          <a:ln>
                            <a:noFill/>
                          </a:ln>
                          <a:solidFill>
                            <a:schemeClr val="tx1"/>
                          </a:solidFill>
                          <a:effectLst/>
                          <a:latin typeface="Arial Narrow" panose="020B0606020202030204" pitchFamily="34" charset="0"/>
                        </a:rPr>
                        <a:t>	The data is decrypted with the symmetric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20509" name="Freeform 67"/>
          <p:cNvSpPr>
            <a:spLocks/>
          </p:cNvSpPr>
          <p:nvPr/>
        </p:nvSpPr>
        <p:spPr bwMode="auto">
          <a:xfrm rot="10800000">
            <a:off x="1056217" y="1946275"/>
            <a:ext cx="1456267" cy="215900"/>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0" name="Freeform 68"/>
          <p:cNvSpPr>
            <a:spLocks/>
          </p:cNvSpPr>
          <p:nvPr/>
        </p:nvSpPr>
        <p:spPr bwMode="auto">
          <a:xfrm rot="10800000">
            <a:off x="1056218" y="2787650"/>
            <a:ext cx="1708149" cy="185738"/>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1" name="Freeform 69"/>
          <p:cNvSpPr>
            <a:spLocks/>
          </p:cNvSpPr>
          <p:nvPr/>
        </p:nvSpPr>
        <p:spPr bwMode="auto">
          <a:xfrm rot="10800000">
            <a:off x="1056217" y="3598863"/>
            <a:ext cx="1640416" cy="195262"/>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2" name="Freeform 70"/>
          <p:cNvSpPr>
            <a:spLocks/>
          </p:cNvSpPr>
          <p:nvPr/>
        </p:nvSpPr>
        <p:spPr bwMode="auto">
          <a:xfrm rot="10800000">
            <a:off x="1056218" y="4408489"/>
            <a:ext cx="1864783" cy="204787"/>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3" name="Freeform 71"/>
          <p:cNvSpPr>
            <a:spLocks/>
          </p:cNvSpPr>
          <p:nvPr/>
        </p:nvSpPr>
        <p:spPr bwMode="auto">
          <a:xfrm rot="10800000">
            <a:off x="1056217" y="5235576"/>
            <a:ext cx="1919816" cy="176213"/>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4" name="Freeform 72"/>
          <p:cNvSpPr>
            <a:spLocks/>
          </p:cNvSpPr>
          <p:nvPr/>
        </p:nvSpPr>
        <p:spPr bwMode="auto">
          <a:xfrm rot="10800000">
            <a:off x="1056217" y="6015038"/>
            <a:ext cx="1801283" cy="196850"/>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pic>
        <p:nvPicPr>
          <p:cNvPr id="20515" name="Picture 43" descr="Policy_Writing01"/>
          <p:cNvPicPr>
            <a:picLocks noChangeAspect="1" noChangeArrowheads="1"/>
          </p:cNvPicPr>
          <p:nvPr/>
        </p:nvPicPr>
        <p:blipFill>
          <a:blip r:embed="rId3"/>
          <a:srcRect/>
          <a:stretch>
            <a:fillRect/>
          </a:stretch>
        </p:blipFill>
        <p:spPr bwMode="auto">
          <a:xfrm>
            <a:off x="713318" y="2600326"/>
            <a:ext cx="546100" cy="569913"/>
          </a:xfrm>
          <a:prstGeom prst="rect">
            <a:avLst/>
          </a:prstGeom>
          <a:noFill/>
          <a:ln w="9525">
            <a:noFill/>
            <a:miter lim="800000"/>
            <a:headEnd/>
            <a:tailEnd/>
          </a:ln>
        </p:spPr>
      </p:pic>
      <p:pic>
        <p:nvPicPr>
          <p:cNvPr id="20516" name="Picture 45"/>
          <p:cNvPicPr>
            <a:picLocks noChangeAspect="1" noChangeArrowheads="1"/>
          </p:cNvPicPr>
          <p:nvPr/>
        </p:nvPicPr>
        <p:blipFill>
          <a:blip r:embed="rId4"/>
          <a:srcRect/>
          <a:stretch>
            <a:fillRect/>
          </a:stretch>
        </p:blipFill>
        <p:spPr bwMode="auto">
          <a:xfrm>
            <a:off x="713318" y="4987925"/>
            <a:ext cx="512233" cy="674688"/>
          </a:xfrm>
          <a:prstGeom prst="rect">
            <a:avLst/>
          </a:prstGeom>
          <a:noFill/>
          <a:ln w="9525" algn="ctr">
            <a:noFill/>
            <a:miter lim="800000"/>
            <a:headEnd/>
            <a:tailEnd/>
          </a:ln>
          <a:effectLst/>
        </p:spPr>
      </p:pic>
      <p:pic>
        <p:nvPicPr>
          <p:cNvPr id="20517" name="Picture 46" descr="Key_Symmetric01"/>
          <p:cNvPicPr>
            <a:picLocks noChangeAspect="1" noChangeArrowheads="1"/>
          </p:cNvPicPr>
          <p:nvPr/>
        </p:nvPicPr>
        <p:blipFill>
          <a:blip r:embed="rId5"/>
          <a:srcRect/>
          <a:stretch>
            <a:fillRect/>
          </a:stretch>
        </p:blipFill>
        <p:spPr bwMode="auto">
          <a:xfrm>
            <a:off x="2956984" y="5005389"/>
            <a:ext cx="431800" cy="638175"/>
          </a:xfrm>
          <a:prstGeom prst="rect">
            <a:avLst/>
          </a:prstGeom>
          <a:noFill/>
          <a:ln w="9525">
            <a:noFill/>
            <a:miter lim="800000"/>
            <a:headEnd/>
            <a:tailEnd/>
          </a:ln>
        </p:spPr>
      </p:pic>
      <p:pic>
        <p:nvPicPr>
          <p:cNvPr id="20518" name="Picture 47" descr="Policy_Writing01"/>
          <p:cNvPicPr>
            <a:picLocks noChangeAspect="1" noChangeArrowheads="1"/>
          </p:cNvPicPr>
          <p:nvPr/>
        </p:nvPicPr>
        <p:blipFill>
          <a:blip r:embed="rId3"/>
          <a:srcRect/>
          <a:stretch>
            <a:fillRect/>
          </a:stretch>
        </p:blipFill>
        <p:spPr bwMode="auto">
          <a:xfrm>
            <a:off x="2688167" y="2600326"/>
            <a:ext cx="546100" cy="569913"/>
          </a:xfrm>
          <a:prstGeom prst="rect">
            <a:avLst/>
          </a:prstGeom>
          <a:noFill/>
          <a:ln w="9525">
            <a:noFill/>
            <a:miter lim="800000"/>
            <a:headEnd/>
            <a:tailEnd/>
          </a:ln>
        </p:spPr>
      </p:pic>
      <p:pic>
        <p:nvPicPr>
          <p:cNvPr id="20519" name="Picture 50" descr="Encryption01"/>
          <p:cNvPicPr>
            <a:picLocks noChangeAspect="1" noChangeArrowheads="1"/>
          </p:cNvPicPr>
          <p:nvPr/>
        </p:nvPicPr>
        <p:blipFill>
          <a:blip r:embed="rId6"/>
          <a:srcRect/>
          <a:stretch>
            <a:fillRect/>
          </a:stretch>
        </p:blipFill>
        <p:spPr bwMode="auto">
          <a:xfrm>
            <a:off x="3007785" y="2868614"/>
            <a:ext cx="298449" cy="358775"/>
          </a:xfrm>
          <a:prstGeom prst="rect">
            <a:avLst/>
          </a:prstGeom>
          <a:noFill/>
          <a:ln w="9525">
            <a:noFill/>
            <a:miter lim="800000"/>
            <a:headEnd/>
            <a:tailEnd/>
          </a:ln>
        </p:spPr>
      </p:pic>
      <p:pic>
        <p:nvPicPr>
          <p:cNvPr id="20520" name="Picture 51" descr="Key_Public01"/>
          <p:cNvPicPr>
            <a:picLocks noChangeAspect="1" noChangeArrowheads="1"/>
          </p:cNvPicPr>
          <p:nvPr/>
        </p:nvPicPr>
        <p:blipFill>
          <a:blip r:embed="rId7"/>
          <a:srcRect/>
          <a:stretch>
            <a:fillRect/>
          </a:stretch>
        </p:blipFill>
        <p:spPr bwMode="auto">
          <a:xfrm>
            <a:off x="1786468" y="3395663"/>
            <a:ext cx="421217" cy="622300"/>
          </a:xfrm>
          <a:prstGeom prst="rect">
            <a:avLst/>
          </a:prstGeom>
          <a:noFill/>
          <a:ln w="9525">
            <a:noFill/>
            <a:miter lim="800000"/>
            <a:headEnd/>
            <a:tailEnd/>
          </a:ln>
        </p:spPr>
      </p:pic>
      <p:pic>
        <p:nvPicPr>
          <p:cNvPr id="20521" name="Picture 52"/>
          <p:cNvPicPr>
            <a:picLocks noChangeAspect="1" noChangeArrowheads="1"/>
          </p:cNvPicPr>
          <p:nvPr/>
        </p:nvPicPr>
        <p:blipFill>
          <a:blip r:embed="rId4"/>
          <a:srcRect/>
          <a:stretch>
            <a:fillRect/>
          </a:stretch>
        </p:blipFill>
        <p:spPr bwMode="auto">
          <a:xfrm>
            <a:off x="726018" y="4189414"/>
            <a:ext cx="512233" cy="674687"/>
          </a:xfrm>
          <a:prstGeom prst="rect">
            <a:avLst/>
          </a:prstGeom>
          <a:noFill/>
          <a:ln w="9525" algn="ctr">
            <a:noFill/>
            <a:miter lim="800000"/>
            <a:headEnd/>
            <a:tailEnd/>
          </a:ln>
          <a:effectLst/>
        </p:spPr>
      </p:pic>
      <p:pic>
        <p:nvPicPr>
          <p:cNvPr id="20522" name="Picture 55" descr="User_UserHalfD01"/>
          <p:cNvPicPr>
            <a:picLocks noChangeAspect="1" noChangeArrowheads="1"/>
          </p:cNvPicPr>
          <p:nvPr/>
        </p:nvPicPr>
        <p:blipFill>
          <a:blip r:embed="rId8"/>
          <a:srcRect/>
          <a:stretch>
            <a:fillRect/>
          </a:stretch>
        </p:blipFill>
        <p:spPr bwMode="auto">
          <a:xfrm>
            <a:off x="2912534" y="4241801"/>
            <a:ext cx="514351" cy="608013"/>
          </a:xfrm>
          <a:prstGeom prst="rect">
            <a:avLst/>
          </a:prstGeom>
          <a:noFill/>
          <a:ln w="9525">
            <a:noFill/>
            <a:miter lim="800000"/>
            <a:headEnd/>
            <a:tailEnd/>
          </a:ln>
        </p:spPr>
      </p:pic>
      <p:pic>
        <p:nvPicPr>
          <p:cNvPr id="20523" name="Picture 57" descr="Key_Private01"/>
          <p:cNvPicPr>
            <a:picLocks noChangeAspect="1" noChangeArrowheads="1"/>
          </p:cNvPicPr>
          <p:nvPr/>
        </p:nvPicPr>
        <p:blipFill>
          <a:blip r:embed="rId9"/>
          <a:srcRect/>
          <a:stretch>
            <a:fillRect/>
          </a:stretch>
        </p:blipFill>
        <p:spPr bwMode="auto">
          <a:xfrm>
            <a:off x="1947334" y="5005389"/>
            <a:ext cx="429684" cy="638175"/>
          </a:xfrm>
          <a:prstGeom prst="rect">
            <a:avLst/>
          </a:prstGeom>
          <a:noFill/>
          <a:ln w="9525">
            <a:noFill/>
            <a:miter lim="800000"/>
            <a:headEnd/>
            <a:tailEnd/>
          </a:ln>
        </p:spPr>
      </p:pic>
      <p:pic>
        <p:nvPicPr>
          <p:cNvPr id="20524" name="Picture 58" descr="Key_Symmetric01"/>
          <p:cNvPicPr>
            <a:picLocks noChangeAspect="1" noChangeArrowheads="1"/>
          </p:cNvPicPr>
          <p:nvPr/>
        </p:nvPicPr>
        <p:blipFill>
          <a:blip r:embed="rId5"/>
          <a:srcRect/>
          <a:stretch>
            <a:fillRect/>
          </a:stretch>
        </p:blipFill>
        <p:spPr bwMode="auto">
          <a:xfrm>
            <a:off x="1830917" y="5805489"/>
            <a:ext cx="431800" cy="638175"/>
          </a:xfrm>
          <a:prstGeom prst="rect">
            <a:avLst/>
          </a:prstGeom>
          <a:noFill/>
          <a:ln w="9525">
            <a:noFill/>
            <a:miter lim="800000"/>
            <a:headEnd/>
            <a:tailEnd/>
          </a:ln>
        </p:spPr>
      </p:pic>
      <p:pic>
        <p:nvPicPr>
          <p:cNvPr id="20525" name="Picture 59" descr="Policy_Writing01"/>
          <p:cNvPicPr>
            <a:picLocks noChangeAspect="1" noChangeArrowheads="1"/>
          </p:cNvPicPr>
          <p:nvPr/>
        </p:nvPicPr>
        <p:blipFill>
          <a:blip r:embed="rId3"/>
          <a:srcRect/>
          <a:stretch>
            <a:fillRect/>
          </a:stretch>
        </p:blipFill>
        <p:spPr bwMode="auto">
          <a:xfrm>
            <a:off x="736601" y="5838826"/>
            <a:ext cx="546100" cy="569913"/>
          </a:xfrm>
          <a:prstGeom prst="rect">
            <a:avLst/>
          </a:prstGeom>
          <a:noFill/>
          <a:ln w="9525">
            <a:noFill/>
            <a:miter lim="800000"/>
            <a:headEnd/>
            <a:tailEnd/>
          </a:ln>
        </p:spPr>
      </p:pic>
      <p:pic>
        <p:nvPicPr>
          <p:cNvPr id="20526" name="Picture 60" descr="Encryption01"/>
          <p:cNvPicPr>
            <a:picLocks noChangeAspect="1" noChangeArrowheads="1"/>
          </p:cNvPicPr>
          <p:nvPr/>
        </p:nvPicPr>
        <p:blipFill>
          <a:blip r:embed="rId6"/>
          <a:srcRect/>
          <a:stretch>
            <a:fillRect/>
          </a:stretch>
        </p:blipFill>
        <p:spPr bwMode="auto">
          <a:xfrm>
            <a:off x="1058333" y="6096001"/>
            <a:ext cx="298451" cy="358775"/>
          </a:xfrm>
          <a:prstGeom prst="rect">
            <a:avLst/>
          </a:prstGeom>
          <a:noFill/>
          <a:ln w="9525">
            <a:noFill/>
            <a:miter lim="800000"/>
            <a:headEnd/>
            <a:tailEnd/>
          </a:ln>
        </p:spPr>
      </p:pic>
      <p:pic>
        <p:nvPicPr>
          <p:cNvPr id="20527" name="Picture 61" descr="Policy_Writing01"/>
          <p:cNvPicPr>
            <a:picLocks noChangeAspect="1" noChangeArrowheads="1"/>
          </p:cNvPicPr>
          <p:nvPr/>
        </p:nvPicPr>
        <p:blipFill>
          <a:blip r:embed="rId3"/>
          <a:srcRect/>
          <a:stretch>
            <a:fillRect/>
          </a:stretch>
        </p:blipFill>
        <p:spPr bwMode="auto">
          <a:xfrm>
            <a:off x="2779185" y="5838826"/>
            <a:ext cx="546100" cy="569913"/>
          </a:xfrm>
          <a:prstGeom prst="rect">
            <a:avLst/>
          </a:prstGeom>
          <a:noFill/>
          <a:ln w="9525">
            <a:noFill/>
            <a:miter lim="800000"/>
            <a:headEnd/>
            <a:tailEnd/>
          </a:ln>
        </p:spPr>
      </p:pic>
      <p:pic>
        <p:nvPicPr>
          <p:cNvPr id="20528" name="Picture 63" descr="ActiveDirectory01"/>
          <p:cNvPicPr>
            <a:picLocks noChangeAspect="1" noChangeArrowheads="1"/>
          </p:cNvPicPr>
          <p:nvPr/>
        </p:nvPicPr>
        <p:blipFill>
          <a:blip r:embed="rId10"/>
          <a:srcRect/>
          <a:stretch>
            <a:fillRect/>
          </a:stretch>
        </p:blipFill>
        <p:spPr bwMode="auto">
          <a:xfrm>
            <a:off x="713318" y="1809750"/>
            <a:ext cx="1077383" cy="528638"/>
          </a:xfrm>
          <a:prstGeom prst="rect">
            <a:avLst/>
          </a:prstGeom>
          <a:noFill/>
          <a:ln w="9525">
            <a:noFill/>
            <a:miter lim="800000"/>
            <a:headEnd/>
            <a:tailEnd/>
          </a:ln>
        </p:spPr>
      </p:pic>
      <p:pic>
        <p:nvPicPr>
          <p:cNvPr id="20529" name="Picture 64" descr="Certificate01"/>
          <p:cNvPicPr>
            <a:picLocks noChangeAspect="1" noChangeArrowheads="1"/>
          </p:cNvPicPr>
          <p:nvPr/>
        </p:nvPicPr>
        <p:blipFill>
          <a:blip r:embed="rId11"/>
          <a:srcRect/>
          <a:stretch>
            <a:fillRect/>
          </a:stretch>
        </p:blipFill>
        <p:spPr bwMode="auto">
          <a:xfrm>
            <a:off x="2542118" y="1789113"/>
            <a:ext cx="764116" cy="615950"/>
          </a:xfrm>
          <a:prstGeom prst="rect">
            <a:avLst/>
          </a:prstGeom>
          <a:noFill/>
          <a:ln w="9525">
            <a:noFill/>
            <a:miter lim="800000"/>
            <a:headEnd/>
            <a:tailEnd/>
          </a:ln>
        </p:spPr>
      </p:pic>
      <p:pic>
        <p:nvPicPr>
          <p:cNvPr id="20530" name="Picture 65" descr="Key_Symmetric01"/>
          <p:cNvPicPr>
            <a:picLocks noChangeAspect="1" noChangeArrowheads="1"/>
          </p:cNvPicPr>
          <p:nvPr/>
        </p:nvPicPr>
        <p:blipFill>
          <a:blip r:embed="rId5"/>
          <a:srcRect/>
          <a:stretch>
            <a:fillRect/>
          </a:stretch>
        </p:blipFill>
        <p:spPr bwMode="auto">
          <a:xfrm>
            <a:off x="795867" y="3386138"/>
            <a:ext cx="431800" cy="638175"/>
          </a:xfrm>
          <a:prstGeom prst="rect">
            <a:avLst/>
          </a:prstGeom>
          <a:noFill/>
          <a:ln w="9525">
            <a:noFill/>
            <a:miter lim="800000"/>
            <a:headEnd/>
            <a:tailEnd/>
          </a:ln>
        </p:spPr>
      </p:pic>
      <p:pic>
        <p:nvPicPr>
          <p:cNvPr id="20531" name="Picture 66" descr="Key_Symmetric01"/>
          <p:cNvPicPr>
            <a:picLocks noChangeAspect="1" noChangeArrowheads="1"/>
          </p:cNvPicPr>
          <p:nvPr/>
        </p:nvPicPr>
        <p:blipFill>
          <a:blip r:embed="rId5"/>
          <a:srcRect/>
          <a:stretch>
            <a:fillRect/>
          </a:stretch>
        </p:blipFill>
        <p:spPr bwMode="auto">
          <a:xfrm>
            <a:off x="1816100" y="2565401"/>
            <a:ext cx="431800" cy="638175"/>
          </a:xfrm>
          <a:prstGeom prst="rect">
            <a:avLst/>
          </a:prstGeom>
          <a:noFill/>
          <a:ln w="9525">
            <a:noFill/>
            <a:miter lim="800000"/>
            <a:headEnd/>
            <a:tailEnd/>
          </a:ln>
        </p:spPr>
      </p:pic>
      <p:pic>
        <p:nvPicPr>
          <p:cNvPr id="20532" name="Picture 75"/>
          <p:cNvPicPr>
            <a:picLocks noChangeAspect="1" noChangeArrowheads="1"/>
          </p:cNvPicPr>
          <p:nvPr/>
        </p:nvPicPr>
        <p:blipFill>
          <a:blip r:embed="rId4"/>
          <a:srcRect/>
          <a:stretch>
            <a:fillRect/>
          </a:stretch>
        </p:blipFill>
        <p:spPr bwMode="auto">
          <a:xfrm>
            <a:off x="2815168" y="3375025"/>
            <a:ext cx="512233" cy="674688"/>
          </a:xfrm>
          <a:prstGeom prst="rect">
            <a:avLst/>
          </a:prstGeom>
          <a:noFill/>
          <a:ln w="9525" algn="ctr">
            <a:noFill/>
            <a:miter lim="800000"/>
            <a:headEnd/>
            <a:tailEnd/>
          </a:ln>
          <a:effectLst/>
        </p:spPr>
      </p:pic>
      <p:pic>
        <p:nvPicPr>
          <p:cNvPr id="20533" name="Picture 44" descr="Policy_Writing01"/>
          <p:cNvPicPr>
            <a:picLocks noChangeAspect="1" noChangeArrowheads="1"/>
          </p:cNvPicPr>
          <p:nvPr/>
        </p:nvPicPr>
        <p:blipFill>
          <a:blip r:embed="rId3"/>
          <a:srcRect/>
          <a:stretch>
            <a:fillRect/>
          </a:stretch>
        </p:blipFill>
        <p:spPr bwMode="auto">
          <a:xfrm>
            <a:off x="1136651" y="4225926"/>
            <a:ext cx="546100" cy="569913"/>
          </a:xfrm>
          <a:prstGeom prst="rect">
            <a:avLst/>
          </a:prstGeom>
          <a:noFill/>
          <a:ln w="9525">
            <a:noFill/>
            <a:miter lim="800000"/>
            <a:headEnd/>
            <a:tailEnd/>
          </a:ln>
        </p:spPr>
      </p:pic>
      <p:pic>
        <p:nvPicPr>
          <p:cNvPr id="20534" name="Picture 54" descr="Encryption01"/>
          <p:cNvPicPr>
            <a:picLocks noChangeAspect="1" noChangeArrowheads="1"/>
          </p:cNvPicPr>
          <p:nvPr/>
        </p:nvPicPr>
        <p:blipFill>
          <a:blip r:embed="rId6"/>
          <a:srcRect/>
          <a:stretch>
            <a:fillRect/>
          </a:stretch>
        </p:blipFill>
        <p:spPr bwMode="auto">
          <a:xfrm>
            <a:off x="1430867" y="4497389"/>
            <a:ext cx="298451" cy="3587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 							Cont..</a:t>
            </a:r>
          </a:p>
        </p:txBody>
      </p:sp>
      <p:sp>
        <p:nvSpPr>
          <p:cNvPr id="3" name="Content Placeholder 2"/>
          <p:cNvSpPr>
            <a:spLocks noGrp="1"/>
          </p:cNvSpPr>
          <p:nvPr>
            <p:ph idx="1"/>
          </p:nvPr>
        </p:nvSpPr>
        <p:spPr/>
        <p:txBody>
          <a:bodyPr/>
          <a:lstStyle/>
          <a:p>
            <a:r>
              <a:rPr lang="en-US" b="1" dirty="0"/>
              <a:t>DES</a:t>
            </a:r>
            <a:r>
              <a:rPr lang="en-US" dirty="0"/>
              <a:t> </a:t>
            </a:r>
            <a:br>
              <a:rPr lang="en-US" dirty="0"/>
            </a:br>
            <a:r>
              <a:rPr lang="en-US" sz="2400" dirty="0"/>
              <a:t>This is the 'Data Encryption Standard'. This is a cipher that operates on 64-bit blocks of data, using a </a:t>
            </a:r>
            <a:r>
              <a:rPr lang="en-US" sz="2400" b="1" dirty="0"/>
              <a:t>56-bit key</a:t>
            </a:r>
            <a:r>
              <a:rPr lang="en-US" sz="2400" dirty="0"/>
              <a:t>. It is a 'private key' system.</a:t>
            </a:r>
          </a:p>
          <a:p>
            <a:pPr>
              <a:buNone/>
            </a:pPr>
            <a:endParaRPr lang="en-US" dirty="0"/>
          </a:p>
          <a:p>
            <a:r>
              <a:rPr lang="en-US" b="1" dirty="0"/>
              <a:t>Triple DES</a:t>
            </a:r>
          </a:p>
          <a:p>
            <a:pPr lvl="1"/>
            <a:r>
              <a:rPr lang="en-US" dirty="0">
                <a:hlinkClick r:id="rId2"/>
              </a:rPr>
              <a:t>3 DES</a:t>
            </a:r>
            <a:r>
              <a:rPr lang="en-US" dirty="0"/>
              <a:t> was designed to replace the original (DES) algorithm, which hackers eventually learned to defeat with relative ease. At one time, Triple DES was the recommended standard and the most widely used symmetric algorithm in the industry.</a:t>
            </a:r>
          </a:p>
          <a:p>
            <a:pPr lvl="1"/>
            <a:r>
              <a:rPr lang="en-US" dirty="0"/>
              <a:t>Triple DES uses three individual keys with 56 bits each. The total key length adds up to </a:t>
            </a:r>
            <a:r>
              <a:rPr lang="en-US" b="1" dirty="0"/>
              <a:t>168 bits</a:t>
            </a:r>
            <a:r>
              <a:rPr lang="en-US" dirty="0"/>
              <a: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 							Cont..</a:t>
            </a:r>
          </a:p>
        </p:txBody>
      </p:sp>
      <p:sp>
        <p:nvSpPr>
          <p:cNvPr id="3" name="Content Placeholder 2"/>
          <p:cNvSpPr>
            <a:spLocks noGrp="1"/>
          </p:cNvSpPr>
          <p:nvPr>
            <p:ph idx="1"/>
          </p:nvPr>
        </p:nvSpPr>
        <p:spPr/>
        <p:txBody>
          <a:bodyPr/>
          <a:lstStyle/>
          <a:p>
            <a:r>
              <a:rPr lang="en-US" b="1" dirty="0"/>
              <a:t>RSA</a:t>
            </a:r>
          </a:p>
          <a:p>
            <a:pPr lvl="1"/>
            <a:r>
              <a:rPr lang="en-US" dirty="0">
                <a:hlinkClick r:id="rId2"/>
              </a:rPr>
              <a:t>RSA</a:t>
            </a:r>
            <a:r>
              <a:rPr lang="en-US" dirty="0"/>
              <a:t> is a public-key encryption algorithm and the standard for encrypting data sent over the internet using key sizes </a:t>
            </a:r>
            <a:r>
              <a:rPr lang="en-US" b="1" dirty="0"/>
              <a:t>1,024 to 4,096 bit</a:t>
            </a:r>
            <a:r>
              <a:rPr lang="en-US" dirty="0"/>
              <a:t>. It also happens to be one of the methods used in our PGP and GPG programs.</a:t>
            </a:r>
          </a:p>
          <a:p>
            <a:pPr lvl="1"/>
            <a:r>
              <a:rPr lang="en-US" dirty="0"/>
              <a:t>Unlike Triple DES, RSA is considered an asymmetric algorithm due to its use of a pair of keys. </a:t>
            </a:r>
          </a:p>
          <a:p>
            <a:r>
              <a:rPr lang="en-US" b="1" dirty="0"/>
              <a:t>Blowfish</a:t>
            </a:r>
          </a:p>
          <a:p>
            <a:pPr lvl="1"/>
            <a:r>
              <a:rPr lang="en-US" dirty="0">
                <a:hlinkClick r:id="rId3"/>
              </a:rPr>
              <a:t>Blowfish</a:t>
            </a:r>
            <a:r>
              <a:rPr lang="en-US" dirty="0"/>
              <a:t> is yet another algorithm designed to replace DES. This symmetric cipher splits messages into blocks of 64 bits and encrypts them individually using key size of </a:t>
            </a:r>
            <a:r>
              <a:rPr lang="en-US" b="1" dirty="0"/>
              <a:t>32 – 448 bits</a:t>
            </a:r>
          </a:p>
          <a:p>
            <a:pPr lvl="1"/>
            <a:r>
              <a:rPr lang="en-US" dirty="0"/>
              <a:t>Mostly used in e-commerce to secure payment systems.</a:t>
            </a:r>
          </a:p>
          <a:p>
            <a:pPr lvl="1"/>
            <a:r>
              <a:rPr lang="en-US" dirty="0"/>
              <a:t>known for both its tremendous speed and overall effectiveness as many claim that it has never been defeated</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a:t>
            </a:r>
          </a:p>
        </p:txBody>
      </p:sp>
      <p:sp>
        <p:nvSpPr>
          <p:cNvPr id="3" name="Content Placeholder 2"/>
          <p:cNvSpPr>
            <a:spLocks noGrp="1"/>
          </p:cNvSpPr>
          <p:nvPr>
            <p:ph idx="1"/>
          </p:nvPr>
        </p:nvSpPr>
        <p:spPr/>
        <p:txBody>
          <a:bodyPr/>
          <a:lstStyle/>
          <a:p>
            <a:r>
              <a:rPr lang="en-US" b="1" dirty="0"/>
              <a:t> AES</a:t>
            </a:r>
          </a:p>
          <a:p>
            <a:pPr lvl="1"/>
            <a:r>
              <a:rPr lang="en-US" dirty="0"/>
              <a:t>The </a:t>
            </a:r>
            <a:r>
              <a:rPr lang="en-US" dirty="0">
                <a:hlinkClick r:id="rId2"/>
              </a:rPr>
              <a:t>Advanced Encryption Standard (AES)</a:t>
            </a:r>
            <a:r>
              <a:rPr lang="en-US" dirty="0"/>
              <a:t> is the algorithm trusted as the standard by the U.S. Government and numerous organizations.</a:t>
            </a:r>
          </a:p>
          <a:p>
            <a:pPr lvl="1"/>
            <a:r>
              <a:rPr lang="en-US" dirty="0"/>
              <a:t>Although it is extremely efficient in </a:t>
            </a:r>
            <a:r>
              <a:rPr lang="en-US" b="1" dirty="0"/>
              <a:t>128-bit </a:t>
            </a:r>
            <a:r>
              <a:rPr lang="en-US" dirty="0"/>
              <a:t>form, AES also uses keys of </a:t>
            </a:r>
            <a:r>
              <a:rPr lang="en-US" b="1" dirty="0"/>
              <a:t>192 and 256 bits</a:t>
            </a:r>
            <a:r>
              <a:rPr lang="en-US" dirty="0"/>
              <a:t> for heavy duty encryption purposes.</a:t>
            </a:r>
          </a:p>
          <a:p>
            <a:pPr>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Signature</a:t>
            </a:r>
          </a:p>
        </p:txBody>
      </p:sp>
      <p:grpSp>
        <p:nvGrpSpPr>
          <p:cNvPr id="4" name="Group 7"/>
          <p:cNvGrpSpPr>
            <a:grpSpLocks noGrp="1"/>
          </p:cNvGrpSpPr>
          <p:nvPr/>
        </p:nvGrpSpPr>
        <p:grpSpPr bwMode="auto">
          <a:xfrm>
            <a:off x="608695" y="991310"/>
            <a:ext cx="10826750" cy="3856037"/>
            <a:chOff x="671" y="1043"/>
            <a:chExt cx="4342" cy="1702"/>
          </a:xfrm>
        </p:grpSpPr>
        <p:sp>
          <p:nvSpPr>
            <p:cNvPr id="5" name="AutoShape 8"/>
            <p:cNvSpPr>
              <a:spLocks noChangeArrowheads="1"/>
            </p:cNvSpPr>
            <p:nvPr/>
          </p:nvSpPr>
          <p:spPr bwMode="auto">
            <a:xfrm>
              <a:off x="671" y="1043"/>
              <a:ext cx="4342" cy="1702"/>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AFAFAF"/>
              </a:outerShdw>
            </a:effectLst>
          </p:spPr>
          <p:txBody>
            <a:bodyPr/>
            <a:lstStyle/>
            <a:p>
              <a:pPr algn="l"/>
              <a:r>
                <a:rPr lang="en-US" sz="2400" dirty="0"/>
                <a:t>Digital Signature Ensures:</a:t>
              </a:r>
            </a:p>
          </p:txBody>
        </p:sp>
        <p:sp>
          <p:nvSpPr>
            <p:cNvPr id="6" name="AutoShape 9"/>
            <p:cNvSpPr>
              <a:spLocks noChangeArrowheads="1"/>
            </p:cNvSpPr>
            <p:nvPr/>
          </p:nvSpPr>
          <p:spPr bwMode="auto">
            <a:xfrm>
              <a:off x="803" y="1417"/>
              <a:ext cx="4080" cy="1197"/>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marL="231775" indent="-231775" algn="l">
                <a:lnSpc>
                  <a:spcPct val="90000"/>
                </a:lnSpc>
                <a:spcBef>
                  <a:spcPct val="40000"/>
                </a:spcBef>
                <a:buSzPct val="80000"/>
                <a:buFontTx/>
                <a:buBlip>
                  <a:blip r:embed="rId2"/>
                </a:buBlip>
              </a:pPr>
              <a:r>
                <a:rPr lang="en-US" sz="2200" dirty="0"/>
                <a:t>Verifies the identity of Author</a:t>
              </a:r>
            </a:p>
            <a:p>
              <a:pPr marL="231775" indent="-231775" algn="l">
                <a:lnSpc>
                  <a:spcPct val="90000"/>
                </a:lnSpc>
                <a:spcBef>
                  <a:spcPct val="40000"/>
                </a:spcBef>
                <a:buSzPct val="80000"/>
                <a:buFontTx/>
                <a:buBlip>
                  <a:blip r:embed="rId2"/>
                </a:buBlip>
              </a:pPr>
              <a:r>
                <a:rPr lang="en-US" sz="2200" dirty="0"/>
                <a:t>Content is not modified during transit</a:t>
              </a:r>
            </a:p>
            <a:p>
              <a:pPr marL="231775" indent="-231775" algn="l">
                <a:lnSpc>
                  <a:spcPct val="90000"/>
                </a:lnSpc>
                <a:spcBef>
                  <a:spcPct val="40000"/>
                </a:spcBef>
                <a:buSzPct val="80000"/>
                <a:buFontTx/>
                <a:buBlip>
                  <a:blip r:embed="rId2"/>
                </a:buBlip>
              </a:pPr>
              <a:r>
                <a:rPr lang="en-US" sz="2200" dirty="0"/>
                <a:t>All Certificates issued are signed by respective Certification Authority in the hierarchy</a:t>
              </a:r>
            </a:p>
          </p:txBody>
        </p:sp>
      </p:grpSp>
    </p:spTree>
    <p:extLst>
      <p:ext uri="{BB962C8B-B14F-4D97-AF65-F5344CB8AC3E}">
        <p14:creationId xmlns:p14="http://schemas.microsoft.com/office/powerpoint/2010/main" val="418791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Sections at a Glance</a:t>
            </a:r>
          </a:p>
        </p:txBody>
      </p:sp>
      <p:sp>
        <p:nvSpPr>
          <p:cNvPr id="3" name="Text Placeholder 2"/>
          <p:cNvSpPr>
            <a:spLocks noGrp="1"/>
          </p:cNvSpPr>
          <p:nvPr>
            <p:ph type="body" idx="1"/>
          </p:nvPr>
        </p:nvSpPr>
        <p:spPr/>
        <p:txBody>
          <a:bodyPr/>
          <a:lstStyle/>
          <a:p>
            <a:pPr>
              <a:buFont typeface="Wingdings" panose="05000000000000000000" pitchFamily="2" charset="2"/>
              <a:buChar char="Ø"/>
            </a:pPr>
            <a:r>
              <a:rPr lang="en-US" dirty="0"/>
              <a:t>Overview of PKI</a:t>
            </a:r>
          </a:p>
          <a:p>
            <a:pPr>
              <a:buFont typeface="Wingdings" panose="05000000000000000000" pitchFamily="2" charset="2"/>
              <a:buChar char="Ø"/>
            </a:pPr>
            <a:r>
              <a:rPr lang="en-US" dirty="0"/>
              <a:t>Overview of Cryptography</a:t>
            </a:r>
          </a:p>
          <a:p>
            <a:pPr>
              <a:buFont typeface="Wingdings" panose="05000000000000000000" pitchFamily="2" charset="2"/>
              <a:buChar char="Ø"/>
            </a:pPr>
            <a:r>
              <a:rPr lang="en-US" dirty="0"/>
              <a:t>Certification Authority or CA</a:t>
            </a:r>
          </a:p>
          <a:p>
            <a:pPr>
              <a:buFont typeface="Wingdings" panose="05000000000000000000" pitchFamily="2" charset="2"/>
              <a:buChar char="Ø"/>
            </a:pPr>
            <a:r>
              <a:rPr lang="en-US" dirty="0"/>
              <a:t>Certificate Requests or Enrollment</a:t>
            </a:r>
          </a:p>
          <a:p>
            <a:pPr>
              <a:buFont typeface="Wingdings" panose="05000000000000000000" pitchFamily="2" charset="2"/>
              <a:buChar char="Ø"/>
            </a:pPr>
            <a:r>
              <a:rPr lang="en-US" dirty="0"/>
              <a:t>Configuring CA properties</a:t>
            </a:r>
          </a:p>
          <a:p>
            <a:pPr>
              <a:buFont typeface="Wingdings" panose="05000000000000000000" pitchFamily="2" charset="2"/>
              <a:buChar char="Ø"/>
            </a:pPr>
            <a:r>
              <a:rPr lang="en-US" dirty="0"/>
              <a:t>New Features of CA in Windows Server 2008 and onwards</a:t>
            </a:r>
          </a:p>
          <a:p>
            <a:pPr>
              <a:buFont typeface="Wingdings" panose="05000000000000000000" pitchFamily="2" charset="2"/>
              <a:buNone/>
            </a:pPr>
            <a:br>
              <a:rPr lang="en-US" dirty="0"/>
            </a:br>
            <a:br>
              <a:rPr lang="en-US" dirty="0"/>
            </a:br>
            <a:endParaRPr lang="en-IN" dirty="0"/>
          </a:p>
        </p:txBody>
      </p:sp>
    </p:spTree>
    <p:extLst>
      <p:ext uri="{BB962C8B-B14F-4D97-AF65-F5344CB8AC3E}">
        <p14:creationId xmlns:p14="http://schemas.microsoft.com/office/powerpoint/2010/main" val="420273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Hashing Algorithms</a:t>
            </a:r>
            <a:endParaRPr lang="en-US" dirty="0"/>
          </a:p>
        </p:txBody>
      </p:sp>
      <p:sp>
        <p:nvSpPr>
          <p:cNvPr id="6" name="Text Placeholder 5"/>
          <p:cNvSpPr>
            <a:spLocks noGrp="1"/>
          </p:cNvSpPr>
          <p:nvPr>
            <p:ph type="body" idx="1"/>
          </p:nvPr>
        </p:nvSpPr>
        <p:spPr/>
        <p:txBody>
          <a:bodyPr/>
          <a:lstStyle/>
          <a:p>
            <a:r>
              <a:rPr lang="en-US" dirty="0"/>
              <a:t>Hashing means “fingerprints” of data</a:t>
            </a:r>
          </a:p>
        </p:txBody>
      </p:sp>
      <p:pic>
        <p:nvPicPr>
          <p:cNvPr id="62465" name="Picture 1"/>
          <p:cNvPicPr>
            <a:picLocks noChangeAspect="1" noChangeArrowheads="1"/>
          </p:cNvPicPr>
          <p:nvPr/>
        </p:nvPicPr>
        <p:blipFill>
          <a:blip r:embed="rId2"/>
          <a:srcRect/>
          <a:stretch>
            <a:fillRect/>
          </a:stretch>
        </p:blipFill>
        <p:spPr bwMode="auto">
          <a:xfrm>
            <a:off x="2895600" y="1600200"/>
            <a:ext cx="2895600" cy="5032693"/>
          </a:xfrm>
          <a:prstGeom prst="rect">
            <a:avLst/>
          </a:prstGeom>
          <a:noFill/>
          <a:ln w="9525">
            <a:noFill/>
            <a:miter lim="800000"/>
            <a:headEnd/>
            <a:tailEnd/>
          </a:ln>
          <a:effectLst/>
        </p:spPr>
      </p:pic>
    </p:spTree>
    <p:extLst>
      <p:ext uri="{BB962C8B-B14F-4D97-AF65-F5344CB8AC3E}">
        <p14:creationId xmlns:p14="http://schemas.microsoft.com/office/powerpoint/2010/main" val="418791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bwMode="auto">
          <a:xfrm>
            <a:off x="762000" y="3429000"/>
            <a:ext cx="10668000" cy="18288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cxnSp>
        <p:nvCxnSpPr>
          <p:cNvPr id="20" name="Straight Arrow Connector 19"/>
          <p:cNvCxnSpPr>
            <a:stCxn id="146434" idx="3"/>
            <a:endCxn id="146435" idx="1"/>
          </p:cNvCxnSpPr>
          <p:nvPr/>
        </p:nvCxnSpPr>
        <p:spPr bwMode="auto">
          <a:xfrm>
            <a:off x="3047999" y="1963680"/>
            <a:ext cx="2286001" cy="50329"/>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sp>
        <p:nvSpPr>
          <p:cNvPr id="11" name="Rounded Rectangle 10"/>
          <p:cNvSpPr/>
          <p:nvPr/>
        </p:nvSpPr>
        <p:spPr bwMode="auto">
          <a:xfrm>
            <a:off x="762000" y="1447800"/>
            <a:ext cx="10668000" cy="19812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 name="Title 1"/>
          <p:cNvSpPr>
            <a:spLocks noGrp="1"/>
          </p:cNvSpPr>
          <p:nvPr>
            <p:ph type="title"/>
          </p:nvPr>
        </p:nvSpPr>
        <p:spPr/>
        <p:txBody>
          <a:bodyPr/>
          <a:lstStyle/>
          <a:p>
            <a:r>
              <a:rPr lang="en-US" dirty="0"/>
              <a:t>Example of Encryption and Signing</a:t>
            </a:r>
          </a:p>
        </p:txBody>
      </p:sp>
      <p:sp>
        <p:nvSpPr>
          <p:cNvPr id="6" name="TextBox 5"/>
          <p:cNvSpPr txBox="1"/>
          <p:nvPr/>
        </p:nvSpPr>
        <p:spPr>
          <a:xfrm>
            <a:off x="762000" y="914400"/>
            <a:ext cx="9525000" cy="461665"/>
          </a:xfrm>
          <a:prstGeom prst="rect">
            <a:avLst/>
          </a:prstGeom>
          <a:noFill/>
        </p:spPr>
        <p:txBody>
          <a:bodyPr wrap="square" rtlCol="0">
            <a:spAutoFit/>
          </a:bodyPr>
          <a:lstStyle/>
          <a:p>
            <a:r>
              <a:rPr lang="en-US" sz="2400" dirty="0"/>
              <a:t>Alice sending a signed and encrypted message to Bob </a:t>
            </a:r>
          </a:p>
        </p:txBody>
      </p:sp>
      <p:pic>
        <p:nvPicPr>
          <p:cNvPr id="146434" name="Picture 2"/>
          <p:cNvPicPr>
            <a:picLocks noChangeAspect="1" noChangeArrowheads="1"/>
          </p:cNvPicPr>
          <p:nvPr/>
        </p:nvPicPr>
        <p:blipFill>
          <a:blip r:embed="rId2"/>
          <a:srcRect/>
          <a:stretch>
            <a:fillRect/>
          </a:stretch>
        </p:blipFill>
        <p:spPr bwMode="auto">
          <a:xfrm>
            <a:off x="1295400" y="1752600"/>
            <a:ext cx="1752599" cy="422159"/>
          </a:xfrm>
          <a:prstGeom prst="rect">
            <a:avLst/>
          </a:prstGeom>
          <a:noFill/>
          <a:ln w="9525">
            <a:noFill/>
            <a:miter lim="800000"/>
            <a:headEnd/>
            <a:tailEnd/>
          </a:ln>
          <a:effectLst/>
        </p:spPr>
      </p:pic>
      <p:pic>
        <p:nvPicPr>
          <p:cNvPr id="146435" name="Picture 3"/>
          <p:cNvPicPr>
            <a:picLocks noChangeAspect="1" noChangeArrowheads="1"/>
          </p:cNvPicPr>
          <p:nvPr/>
        </p:nvPicPr>
        <p:blipFill>
          <a:blip r:embed="rId3"/>
          <a:srcRect/>
          <a:stretch>
            <a:fillRect/>
          </a:stretch>
        </p:blipFill>
        <p:spPr bwMode="auto">
          <a:xfrm>
            <a:off x="5334000" y="1828800"/>
            <a:ext cx="2000250" cy="370417"/>
          </a:xfrm>
          <a:prstGeom prst="rect">
            <a:avLst/>
          </a:prstGeom>
          <a:noFill/>
          <a:ln w="9525">
            <a:noFill/>
            <a:miter lim="800000"/>
            <a:headEnd/>
            <a:tailEnd/>
          </a:ln>
          <a:effectLst/>
        </p:spPr>
      </p:pic>
      <p:pic>
        <p:nvPicPr>
          <p:cNvPr id="146436" name="Picture 4"/>
          <p:cNvPicPr>
            <a:picLocks noChangeAspect="1" noChangeArrowheads="1"/>
          </p:cNvPicPr>
          <p:nvPr/>
        </p:nvPicPr>
        <p:blipFill>
          <a:blip r:embed="rId4"/>
          <a:srcRect/>
          <a:stretch>
            <a:fillRect/>
          </a:stretch>
        </p:blipFill>
        <p:spPr bwMode="auto">
          <a:xfrm>
            <a:off x="6248400" y="2895600"/>
            <a:ext cx="2295526" cy="340485"/>
          </a:xfrm>
          <a:prstGeom prst="rect">
            <a:avLst/>
          </a:prstGeom>
          <a:noFill/>
          <a:ln w="9525">
            <a:noFill/>
            <a:miter lim="800000"/>
            <a:headEnd/>
            <a:tailEnd/>
          </a:ln>
          <a:effectLst/>
        </p:spPr>
      </p:pic>
      <p:cxnSp>
        <p:nvCxnSpPr>
          <p:cNvPr id="22" name="Straight Arrow Connector 21"/>
          <p:cNvCxnSpPr/>
          <p:nvPr/>
        </p:nvCxnSpPr>
        <p:spPr bwMode="auto">
          <a:xfrm>
            <a:off x="3124200" y="1981200"/>
            <a:ext cx="21336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28" name="TextBox 27"/>
          <p:cNvSpPr txBox="1"/>
          <p:nvPr/>
        </p:nvSpPr>
        <p:spPr>
          <a:xfrm>
            <a:off x="3505200" y="1676400"/>
            <a:ext cx="1521570" cy="261610"/>
          </a:xfrm>
          <a:prstGeom prst="rect">
            <a:avLst/>
          </a:prstGeom>
          <a:noFill/>
        </p:spPr>
        <p:txBody>
          <a:bodyPr wrap="none" rtlCol="0">
            <a:spAutoFit/>
          </a:bodyPr>
          <a:lstStyle/>
          <a:p>
            <a:r>
              <a:rPr lang="en-US" sz="1100" dirty="0"/>
              <a:t>1. Calculate Digest</a:t>
            </a:r>
          </a:p>
        </p:txBody>
      </p:sp>
      <p:sp>
        <p:nvSpPr>
          <p:cNvPr id="29" name="TextBox 28"/>
          <p:cNvSpPr txBox="1"/>
          <p:nvPr/>
        </p:nvSpPr>
        <p:spPr>
          <a:xfrm>
            <a:off x="6705600" y="2362200"/>
            <a:ext cx="1277914" cy="276999"/>
          </a:xfrm>
          <a:prstGeom prst="rect">
            <a:avLst/>
          </a:prstGeom>
          <a:noFill/>
        </p:spPr>
        <p:txBody>
          <a:bodyPr wrap="none" rtlCol="0">
            <a:spAutoFit/>
          </a:bodyPr>
          <a:lstStyle/>
          <a:p>
            <a:r>
              <a:rPr lang="en-US" sz="1200" dirty="0"/>
              <a:t>2. Sign Digest</a:t>
            </a:r>
          </a:p>
        </p:txBody>
      </p:sp>
      <p:cxnSp>
        <p:nvCxnSpPr>
          <p:cNvPr id="31" name="Straight Arrow Connector 30"/>
          <p:cNvCxnSpPr/>
          <p:nvPr/>
        </p:nvCxnSpPr>
        <p:spPr bwMode="auto">
          <a:xfrm rot="16200000" flipH="1">
            <a:off x="6400800" y="2438400"/>
            <a:ext cx="609600" cy="3048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pic>
        <p:nvPicPr>
          <p:cNvPr id="146438" name="Picture 6"/>
          <p:cNvPicPr>
            <a:picLocks noChangeAspect="1" noChangeArrowheads="1"/>
          </p:cNvPicPr>
          <p:nvPr/>
        </p:nvPicPr>
        <p:blipFill>
          <a:blip r:embed="rId5"/>
          <a:srcRect/>
          <a:stretch>
            <a:fillRect/>
          </a:stretch>
        </p:blipFill>
        <p:spPr bwMode="auto">
          <a:xfrm>
            <a:off x="8991600" y="3581400"/>
            <a:ext cx="1019175" cy="628650"/>
          </a:xfrm>
          <a:prstGeom prst="rect">
            <a:avLst/>
          </a:prstGeom>
          <a:noFill/>
          <a:ln w="9525">
            <a:noFill/>
            <a:miter lim="800000"/>
            <a:headEnd/>
            <a:tailEnd/>
          </a:ln>
          <a:effectLst/>
        </p:spPr>
      </p:pic>
      <p:pic>
        <p:nvPicPr>
          <p:cNvPr id="146439" name="Picture 7"/>
          <p:cNvPicPr>
            <a:picLocks noChangeAspect="1" noChangeArrowheads="1"/>
          </p:cNvPicPr>
          <p:nvPr/>
        </p:nvPicPr>
        <p:blipFill>
          <a:blip r:embed="rId6"/>
          <a:srcRect/>
          <a:stretch>
            <a:fillRect/>
          </a:stretch>
        </p:blipFill>
        <p:spPr bwMode="auto">
          <a:xfrm>
            <a:off x="3733800" y="3657600"/>
            <a:ext cx="3048000" cy="352159"/>
          </a:xfrm>
          <a:prstGeom prst="rect">
            <a:avLst/>
          </a:prstGeom>
          <a:noFill/>
          <a:ln w="9525">
            <a:noFill/>
            <a:miter lim="800000"/>
            <a:headEnd/>
            <a:tailEnd/>
          </a:ln>
          <a:effectLst/>
        </p:spPr>
      </p:pic>
      <p:cxnSp>
        <p:nvCxnSpPr>
          <p:cNvPr id="46" name="Straight Arrow Connector 45"/>
          <p:cNvCxnSpPr/>
          <p:nvPr/>
        </p:nvCxnSpPr>
        <p:spPr bwMode="auto">
          <a:xfrm>
            <a:off x="8610600" y="3200400"/>
            <a:ext cx="6096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50" name="Straight Arrow Connector 49"/>
          <p:cNvCxnSpPr/>
          <p:nvPr/>
        </p:nvCxnSpPr>
        <p:spPr bwMode="auto">
          <a:xfrm rot="10800000">
            <a:off x="6934200" y="3810000"/>
            <a:ext cx="19812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55" name="TextBox 54"/>
          <p:cNvSpPr txBox="1"/>
          <p:nvPr/>
        </p:nvSpPr>
        <p:spPr>
          <a:xfrm>
            <a:off x="8915400" y="3124200"/>
            <a:ext cx="1451038" cy="261610"/>
          </a:xfrm>
          <a:prstGeom prst="rect">
            <a:avLst/>
          </a:prstGeom>
          <a:noFill/>
        </p:spPr>
        <p:txBody>
          <a:bodyPr wrap="none" rtlCol="0">
            <a:spAutoFit/>
          </a:bodyPr>
          <a:lstStyle/>
          <a:p>
            <a:r>
              <a:rPr lang="en-US" sz="1100" dirty="0"/>
              <a:t>3. Evaluate SymK</a:t>
            </a:r>
          </a:p>
        </p:txBody>
      </p:sp>
      <p:sp>
        <p:nvSpPr>
          <p:cNvPr id="56" name="TextBox 55"/>
          <p:cNvSpPr txBox="1"/>
          <p:nvPr/>
        </p:nvSpPr>
        <p:spPr>
          <a:xfrm>
            <a:off x="6934200" y="3505200"/>
            <a:ext cx="1755609" cy="261610"/>
          </a:xfrm>
          <a:prstGeom prst="rect">
            <a:avLst/>
          </a:prstGeom>
          <a:noFill/>
        </p:spPr>
        <p:txBody>
          <a:bodyPr wrap="none" rtlCol="0">
            <a:spAutoFit/>
          </a:bodyPr>
          <a:lstStyle/>
          <a:p>
            <a:r>
              <a:rPr lang="en-US" sz="1100" dirty="0"/>
              <a:t>4. Encrypt With SymK</a:t>
            </a:r>
          </a:p>
        </p:txBody>
      </p:sp>
      <p:pic>
        <p:nvPicPr>
          <p:cNvPr id="146440" name="Picture 8"/>
          <p:cNvPicPr>
            <a:picLocks noChangeAspect="1" noChangeArrowheads="1"/>
          </p:cNvPicPr>
          <p:nvPr/>
        </p:nvPicPr>
        <p:blipFill>
          <a:blip r:embed="rId7"/>
          <a:srcRect/>
          <a:stretch>
            <a:fillRect/>
          </a:stretch>
        </p:blipFill>
        <p:spPr bwMode="auto">
          <a:xfrm>
            <a:off x="7239000" y="4495800"/>
            <a:ext cx="3452091" cy="381000"/>
          </a:xfrm>
          <a:prstGeom prst="rect">
            <a:avLst/>
          </a:prstGeom>
          <a:noFill/>
          <a:ln w="9525">
            <a:noFill/>
            <a:miter lim="800000"/>
            <a:headEnd/>
            <a:tailEnd/>
          </a:ln>
          <a:effectLst/>
        </p:spPr>
      </p:pic>
      <p:pic>
        <p:nvPicPr>
          <p:cNvPr id="146441" name="Picture 9"/>
          <p:cNvPicPr>
            <a:picLocks noChangeAspect="1" noChangeArrowheads="1"/>
          </p:cNvPicPr>
          <p:nvPr/>
        </p:nvPicPr>
        <p:blipFill>
          <a:blip r:embed="rId8"/>
          <a:srcRect/>
          <a:stretch>
            <a:fillRect/>
          </a:stretch>
        </p:blipFill>
        <p:spPr bwMode="auto">
          <a:xfrm>
            <a:off x="1143000" y="4495800"/>
            <a:ext cx="2643909" cy="381000"/>
          </a:xfrm>
          <a:prstGeom prst="rect">
            <a:avLst/>
          </a:prstGeom>
          <a:noFill/>
          <a:ln w="9525">
            <a:noFill/>
            <a:miter lim="800000"/>
            <a:headEnd/>
            <a:tailEnd/>
          </a:ln>
          <a:effectLst/>
        </p:spPr>
      </p:pic>
      <p:sp>
        <p:nvSpPr>
          <p:cNvPr id="65" name="TextBox 64"/>
          <p:cNvSpPr txBox="1"/>
          <p:nvPr/>
        </p:nvSpPr>
        <p:spPr>
          <a:xfrm>
            <a:off x="5410200" y="4114800"/>
            <a:ext cx="2048959" cy="261610"/>
          </a:xfrm>
          <a:prstGeom prst="rect">
            <a:avLst/>
          </a:prstGeom>
          <a:noFill/>
        </p:spPr>
        <p:txBody>
          <a:bodyPr wrap="none" rtlCol="0">
            <a:spAutoFit/>
          </a:bodyPr>
          <a:lstStyle/>
          <a:p>
            <a:r>
              <a:rPr lang="en-US" sz="1100" dirty="0"/>
              <a:t>5. Encrypt Symmetric Key</a:t>
            </a:r>
          </a:p>
        </p:txBody>
      </p:sp>
      <p:cxnSp>
        <p:nvCxnSpPr>
          <p:cNvPr id="67" name="Straight Arrow Connector 66"/>
          <p:cNvCxnSpPr/>
          <p:nvPr/>
        </p:nvCxnSpPr>
        <p:spPr bwMode="auto">
          <a:xfrm>
            <a:off x="6858000" y="3962400"/>
            <a:ext cx="9906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70" name="Straight Arrow Connector 69"/>
          <p:cNvCxnSpPr/>
          <p:nvPr/>
        </p:nvCxnSpPr>
        <p:spPr bwMode="auto">
          <a:xfrm rot="10800000">
            <a:off x="3962400" y="4648200"/>
            <a:ext cx="30480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72" name="TextBox 71"/>
          <p:cNvSpPr txBox="1"/>
          <p:nvPr/>
        </p:nvSpPr>
        <p:spPr>
          <a:xfrm>
            <a:off x="4495800" y="4724400"/>
            <a:ext cx="1898277" cy="261610"/>
          </a:xfrm>
          <a:prstGeom prst="rect">
            <a:avLst/>
          </a:prstGeom>
          <a:noFill/>
        </p:spPr>
        <p:txBody>
          <a:bodyPr wrap="none" rtlCol="0">
            <a:spAutoFit/>
          </a:bodyPr>
          <a:lstStyle/>
          <a:p>
            <a:r>
              <a:rPr lang="en-US" sz="1100" dirty="0"/>
              <a:t>6. Send Message to Bob</a:t>
            </a:r>
            <a:endParaRPr lang="en-US" dirty="0"/>
          </a:p>
        </p:txBody>
      </p:sp>
      <p:pic>
        <p:nvPicPr>
          <p:cNvPr id="146442" name="Picture 10"/>
          <p:cNvPicPr>
            <a:picLocks noChangeAspect="1" noChangeArrowheads="1"/>
          </p:cNvPicPr>
          <p:nvPr/>
        </p:nvPicPr>
        <p:blipFill>
          <a:blip r:embed="rId9"/>
          <a:srcRect/>
          <a:stretch>
            <a:fillRect/>
          </a:stretch>
        </p:blipFill>
        <p:spPr bwMode="auto">
          <a:xfrm>
            <a:off x="304799" y="5410200"/>
            <a:ext cx="2793507" cy="1219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434"/>
                                        </p:tgtEl>
                                        <p:attrNameLst>
                                          <p:attrName>style.visibility</p:attrName>
                                        </p:attrNameLst>
                                      </p:cBhvr>
                                      <p:to>
                                        <p:strVal val="visible"/>
                                      </p:to>
                                    </p:set>
                                    <p:anim calcmode="lin" valueType="num">
                                      <p:cBhvr additive="base">
                                        <p:cTn id="7" dur="500" fill="hold"/>
                                        <p:tgtEl>
                                          <p:spTgt spid="146434"/>
                                        </p:tgtEl>
                                        <p:attrNameLst>
                                          <p:attrName>ppt_x</p:attrName>
                                        </p:attrNameLst>
                                      </p:cBhvr>
                                      <p:tavLst>
                                        <p:tav tm="0">
                                          <p:val>
                                            <p:strVal val="#ppt_x"/>
                                          </p:val>
                                        </p:tav>
                                        <p:tav tm="100000">
                                          <p:val>
                                            <p:strVal val="#ppt_x"/>
                                          </p:val>
                                        </p:tav>
                                      </p:tavLst>
                                    </p:anim>
                                    <p:anim calcmode="lin" valueType="num">
                                      <p:cBhvr additive="base">
                                        <p:cTn id="8" dur="500" fill="hold"/>
                                        <p:tgtEl>
                                          <p:spTgt spid="1464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6435"/>
                                        </p:tgtEl>
                                        <p:attrNameLst>
                                          <p:attrName>style.visibility</p:attrName>
                                        </p:attrNameLst>
                                      </p:cBhvr>
                                      <p:to>
                                        <p:strVal val="visible"/>
                                      </p:to>
                                    </p:set>
                                    <p:animEffect transition="in" filter="blinds(horizontal)">
                                      <p:cBhvr>
                                        <p:cTn id="23" dur="500"/>
                                        <p:tgtEl>
                                          <p:spTgt spid="1464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6436"/>
                                        </p:tgtEl>
                                        <p:attrNameLst>
                                          <p:attrName>style.visibility</p:attrName>
                                        </p:attrNameLst>
                                      </p:cBhvr>
                                      <p:to>
                                        <p:strVal val="visible"/>
                                      </p:to>
                                    </p:set>
                                    <p:animEffect transition="in" filter="blinds(horizontal)">
                                      <p:cBhvr>
                                        <p:cTn id="36" dur="500"/>
                                        <p:tgtEl>
                                          <p:spTgt spid="1464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46438"/>
                                        </p:tgtEl>
                                        <p:attrNameLst>
                                          <p:attrName>style.visibility</p:attrName>
                                        </p:attrNameLst>
                                      </p:cBhvr>
                                      <p:to>
                                        <p:strVal val="visible"/>
                                      </p:to>
                                    </p:set>
                                    <p:animEffect transition="in" filter="blinds(horizontal)">
                                      <p:cBhvr>
                                        <p:cTn id="49" dur="500"/>
                                        <p:tgtEl>
                                          <p:spTgt spid="1464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46439"/>
                                        </p:tgtEl>
                                        <p:attrNameLst>
                                          <p:attrName>style.visibility</p:attrName>
                                        </p:attrNameLst>
                                      </p:cBhvr>
                                      <p:to>
                                        <p:strVal val="visible"/>
                                      </p:to>
                                    </p:set>
                                    <p:animEffect transition="in" filter="blinds(horizontal)">
                                      <p:cBhvr>
                                        <p:cTn id="62" dur="500"/>
                                        <p:tgtEl>
                                          <p:spTgt spid="14643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146440"/>
                                        </p:tgtEl>
                                        <p:attrNameLst>
                                          <p:attrName>style.visibility</p:attrName>
                                        </p:attrNameLst>
                                      </p:cBhvr>
                                      <p:to>
                                        <p:strVal val="visible"/>
                                      </p:to>
                                    </p:set>
                                    <p:animEffect transition="in" filter="blinds(horizontal)">
                                      <p:cBhvr>
                                        <p:cTn id="75" dur="500"/>
                                        <p:tgtEl>
                                          <p:spTgt spid="14644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46441"/>
                                        </p:tgtEl>
                                        <p:attrNameLst>
                                          <p:attrName>style.visibility</p:attrName>
                                        </p:attrNameLst>
                                      </p:cBhvr>
                                      <p:to>
                                        <p:strVal val="visible"/>
                                      </p:to>
                                    </p:set>
                                    <p:animEffect transition="in" filter="blinds(horizontal)">
                                      <p:cBhvr>
                                        <p:cTn id="88" dur="500"/>
                                        <p:tgtEl>
                                          <p:spTgt spid="146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5" grpId="0"/>
      <p:bldP spid="56" grpId="0"/>
      <p:bldP spid="65" grpId="0"/>
      <p:bldP spid="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762000" y="1524000"/>
            <a:ext cx="10668000" cy="18288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 name="Title 1"/>
          <p:cNvSpPr>
            <a:spLocks noGrp="1"/>
          </p:cNvSpPr>
          <p:nvPr>
            <p:ph type="title"/>
          </p:nvPr>
        </p:nvSpPr>
        <p:spPr/>
        <p:txBody>
          <a:bodyPr/>
          <a:lstStyle/>
          <a:p>
            <a:r>
              <a:rPr lang="en-US" dirty="0"/>
              <a:t>Decryption and Verifying Message</a:t>
            </a:r>
          </a:p>
        </p:txBody>
      </p:sp>
      <p:sp>
        <p:nvSpPr>
          <p:cNvPr id="4" name="TextBox 3"/>
          <p:cNvSpPr txBox="1"/>
          <p:nvPr/>
        </p:nvSpPr>
        <p:spPr>
          <a:xfrm>
            <a:off x="1143000" y="838200"/>
            <a:ext cx="8991600" cy="461665"/>
          </a:xfrm>
          <a:prstGeom prst="rect">
            <a:avLst/>
          </a:prstGeom>
          <a:noFill/>
        </p:spPr>
        <p:txBody>
          <a:bodyPr wrap="square" rtlCol="0">
            <a:spAutoFit/>
          </a:bodyPr>
          <a:lstStyle/>
          <a:p>
            <a:r>
              <a:rPr lang="en-US" sz="2400" dirty="0"/>
              <a:t>Bob Decrypting and Verifying message sent by Alice</a:t>
            </a:r>
          </a:p>
        </p:txBody>
      </p:sp>
      <p:pic>
        <p:nvPicPr>
          <p:cNvPr id="5" name="Picture 8"/>
          <p:cNvPicPr>
            <a:picLocks noChangeAspect="1" noChangeArrowheads="1"/>
          </p:cNvPicPr>
          <p:nvPr/>
        </p:nvPicPr>
        <p:blipFill>
          <a:blip r:embed="rId2"/>
          <a:srcRect/>
          <a:stretch>
            <a:fillRect/>
          </a:stretch>
        </p:blipFill>
        <p:spPr bwMode="auto">
          <a:xfrm>
            <a:off x="1295400" y="1676400"/>
            <a:ext cx="3452091" cy="381000"/>
          </a:xfrm>
          <a:prstGeom prst="rect">
            <a:avLst/>
          </a:prstGeom>
          <a:noFill/>
          <a:ln w="9525">
            <a:noFill/>
            <a:miter lim="800000"/>
            <a:headEnd/>
            <a:tailEnd/>
          </a:ln>
          <a:effectLst/>
        </p:spPr>
      </p:pic>
      <p:pic>
        <p:nvPicPr>
          <p:cNvPr id="7" name="Picture 7"/>
          <p:cNvPicPr>
            <a:picLocks noChangeAspect="1" noChangeArrowheads="1"/>
          </p:cNvPicPr>
          <p:nvPr/>
        </p:nvPicPr>
        <p:blipFill>
          <a:blip r:embed="rId3"/>
          <a:srcRect/>
          <a:stretch>
            <a:fillRect/>
          </a:stretch>
        </p:blipFill>
        <p:spPr bwMode="auto">
          <a:xfrm>
            <a:off x="7315200" y="1752600"/>
            <a:ext cx="3048000" cy="352159"/>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5105400" y="2667000"/>
            <a:ext cx="2295526" cy="340485"/>
          </a:xfrm>
          <a:prstGeom prst="rect">
            <a:avLst/>
          </a:prstGeom>
          <a:noFill/>
          <a:ln w="9525">
            <a:noFill/>
            <a:miter lim="800000"/>
            <a:headEnd/>
            <a:tailEnd/>
          </a:ln>
          <a:effectLst/>
        </p:spPr>
      </p:pic>
      <p:sp>
        <p:nvSpPr>
          <p:cNvPr id="9" name="Rounded Rectangle 8"/>
          <p:cNvSpPr/>
          <p:nvPr/>
        </p:nvSpPr>
        <p:spPr bwMode="auto">
          <a:xfrm>
            <a:off x="762000" y="3352800"/>
            <a:ext cx="10744200" cy="19050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pic>
        <p:nvPicPr>
          <p:cNvPr id="10" name="Picture 2"/>
          <p:cNvPicPr>
            <a:picLocks noChangeAspect="1" noChangeArrowheads="1"/>
          </p:cNvPicPr>
          <p:nvPr/>
        </p:nvPicPr>
        <p:blipFill>
          <a:blip r:embed="rId5"/>
          <a:srcRect/>
          <a:stretch>
            <a:fillRect/>
          </a:stretch>
        </p:blipFill>
        <p:spPr bwMode="auto">
          <a:xfrm>
            <a:off x="1143000" y="4343400"/>
            <a:ext cx="1752599" cy="422159"/>
          </a:xfrm>
          <a:prstGeom prst="rect">
            <a:avLst/>
          </a:prstGeom>
          <a:noFill/>
          <a:ln w="9525">
            <a:noFill/>
            <a:miter lim="800000"/>
            <a:headEnd/>
            <a:tailEnd/>
          </a:ln>
          <a:effectLst/>
        </p:spPr>
      </p:pic>
      <p:cxnSp>
        <p:nvCxnSpPr>
          <p:cNvPr id="12" name="Straight Arrow Connector 11"/>
          <p:cNvCxnSpPr/>
          <p:nvPr/>
        </p:nvCxnSpPr>
        <p:spPr bwMode="auto">
          <a:xfrm>
            <a:off x="4800600" y="1905000"/>
            <a:ext cx="24384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14" name="TextBox 13"/>
          <p:cNvSpPr txBox="1"/>
          <p:nvPr/>
        </p:nvSpPr>
        <p:spPr>
          <a:xfrm>
            <a:off x="5181600" y="1981200"/>
            <a:ext cx="1864613" cy="253916"/>
          </a:xfrm>
          <a:prstGeom prst="rect">
            <a:avLst/>
          </a:prstGeom>
          <a:noFill/>
        </p:spPr>
        <p:txBody>
          <a:bodyPr wrap="none" rtlCol="0">
            <a:spAutoFit/>
          </a:bodyPr>
          <a:lstStyle/>
          <a:p>
            <a:r>
              <a:rPr lang="en-US" sz="1050" dirty="0"/>
              <a:t>Decrypt SymK with PrKB</a:t>
            </a:r>
          </a:p>
        </p:txBody>
      </p:sp>
      <p:cxnSp>
        <p:nvCxnSpPr>
          <p:cNvPr id="16" name="Straight Arrow Connector 15"/>
          <p:cNvCxnSpPr/>
          <p:nvPr/>
        </p:nvCxnSpPr>
        <p:spPr bwMode="auto">
          <a:xfrm rot="5400000" flipH="1" flipV="1">
            <a:off x="7467600" y="5791200"/>
            <a:ext cx="1588" cy="1588"/>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cxnSp>
        <p:nvCxnSpPr>
          <p:cNvPr id="18" name="Straight Arrow Connector 17"/>
          <p:cNvCxnSpPr/>
          <p:nvPr/>
        </p:nvCxnSpPr>
        <p:spPr bwMode="auto">
          <a:xfrm rot="10800000" flipV="1">
            <a:off x="7239000" y="2133600"/>
            <a:ext cx="6096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21" name="TextBox 20"/>
          <p:cNvSpPr txBox="1"/>
          <p:nvPr/>
        </p:nvSpPr>
        <p:spPr>
          <a:xfrm>
            <a:off x="7467600" y="2286000"/>
            <a:ext cx="2117887" cy="253916"/>
          </a:xfrm>
          <a:prstGeom prst="rect">
            <a:avLst/>
          </a:prstGeom>
          <a:noFill/>
        </p:spPr>
        <p:txBody>
          <a:bodyPr wrap="none" rtlCol="0">
            <a:spAutoFit/>
          </a:bodyPr>
          <a:lstStyle/>
          <a:p>
            <a:r>
              <a:rPr lang="en-US" sz="1050" dirty="0"/>
              <a:t>Decrypt Message with SymK</a:t>
            </a:r>
            <a:endParaRPr lang="en-US" dirty="0"/>
          </a:p>
        </p:txBody>
      </p:sp>
      <p:pic>
        <p:nvPicPr>
          <p:cNvPr id="145410" name="Picture 2"/>
          <p:cNvPicPr>
            <a:picLocks noChangeAspect="1" noChangeArrowheads="1"/>
          </p:cNvPicPr>
          <p:nvPr/>
        </p:nvPicPr>
        <p:blipFill>
          <a:blip r:embed="rId6"/>
          <a:srcRect/>
          <a:stretch>
            <a:fillRect/>
          </a:stretch>
        </p:blipFill>
        <p:spPr bwMode="auto">
          <a:xfrm>
            <a:off x="7086600" y="3657600"/>
            <a:ext cx="1618192" cy="404230"/>
          </a:xfrm>
          <a:prstGeom prst="rect">
            <a:avLst/>
          </a:prstGeom>
          <a:noFill/>
          <a:ln w="9525">
            <a:noFill/>
            <a:miter lim="800000"/>
            <a:headEnd/>
            <a:tailEnd/>
          </a:ln>
          <a:effectLst/>
        </p:spPr>
      </p:pic>
      <p:pic>
        <p:nvPicPr>
          <p:cNvPr id="23" name="Picture 3"/>
          <p:cNvPicPr>
            <a:picLocks noChangeAspect="1" noChangeArrowheads="1"/>
          </p:cNvPicPr>
          <p:nvPr/>
        </p:nvPicPr>
        <p:blipFill>
          <a:blip r:embed="rId7"/>
          <a:srcRect/>
          <a:stretch>
            <a:fillRect/>
          </a:stretch>
        </p:blipFill>
        <p:spPr bwMode="auto">
          <a:xfrm>
            <a:off x="3733800" y="3581400"/>
            <a:ext cx="2000250" cy="370417"/>
          </a:xfrm>
          <a:prstGeom prst="rect">
            <a:avLst/>
          </a:prstGeom>
          <a:noFill/>
          <a:ln w="9525">
            <a:noFill/>
            <a:miter lim="800000"/>
            <a:headEnd/>
            <a:tailEnd/>
          </a:ln>
          <a:effectLst/>
        </p:spPr>
      </p:pic>
      <p:sp>
        <p:nvSpPr>
          <p:cNvPr id="24" name="TextBox 23"/>
          <p:cNvSpPr txBox="1"/>
          <p:nvPr/>
        </p:nvSpPr>
        <p:spPr>
          <a:xfrm>
            <a:off x="4038600" y="3124200"/>
            <a:ext cx="1241045" cy="253916"/>
          </a:xfrm>
          <a:prstGeom prst="rect">
            <a:avLst/>
          </a:prstGeom>
          <a:noFill/>
        </p:spPr>
        <p:txBody>
          <a:bodyPr wrap="none" rtlCol="0">
            <a:spAutoFit/>
          </a:bodyPr>
          <a:lstStyle/>
          <a:p>
            <a:r>
              <a:rPr lang="en-US" sz="1000" dirty="0"/>
              <a:t>Evaluate Digest</a:t>
            </a:r>
            <a:endParaRPr lang="en-US" dirty="0"/>
          </a:p>
        </p:txBody>
      </p:sp>
      <p:cxnSp>
        <p:nvCxnSpPr>
          <p:cNvPr id="26" name="Straight Arrow Connector 25"/>
          <p:cNvCxnSpPr/>
          <p:nvPr/>
        </p:nvCxnSpPr>
        <p:spPr bwMode="auto">
          <a:xfrm rot="5400000">
            <a:off x="5181600" y="3124200"/>
            <a:ext cx="381000" cy="3810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28" name="TextBox 27"/>
          <p:cNvSpPr txBox="1"/>
          <p:nvPr/>
        </p:nvSpPr>
        <p:spPr>
          <a:xfrm>
            <a:off x="7239000" y="3124200"/>
            <a:ext cx="1915909" cy="246221"/>
          </a:xfrm>
          <a:prstGeom prst="rect">
            <a:avLst/>
          </a:prstGeom>
          <a:noFill/>
        </p:spPr>
        <p:txBody>
          <a:bodyPr wrap="none" rtlCol="0">
            <a:spAutoFit/>
          </a:bodyPr>
          <a:lstStyle/>
          <a:p>
            <a:r>
              <a:rPr lang="en-US" sz="1000" dirty="0"/>
              <a:t>Decrypt Digest using PuKA</a:t>
            </a:r>
            <a:endParaRPr lang="en-US" dirty="0"/>
          </a:p>
        </p:txBody>
      </p:sp>
      <p:cxnSp>
        <p:nvCxnSpPr>
          <p:cNvPr id="30" name="Straight Arrow Connector 29"/>
          <p:cNvCxnSpPr/>
          <p:nvPr/>
        </p:nvCxnSpPr>
        <p:spPr bwMode="auto">
          <a:xfrm rot="16200000" flipH="1">
            <a:off x="6934200" y="3048000"/>
            <a:ext cx="4572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32" name="Straight Arrow Connector 31"/>
          <p:cNvCxnSpPr/>
          <p:nvPr/>
        </p:nvCxnSpPr>
        <p:spPr bwMode="auto">
          <a:xfrm>
            <a:off x="5486400" y="4038600"/>
            <a:ext cx="457200" cy="3810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35" name="Straight Arrow Connector 34"/>
          <p:cNvCxnSpPr/>
          <p:nvPr/>
        </p:nvCxnSpPr>
        <p:spPr bwMode="auto">
          <a:xfrm rot="10800000" flipV="1">
            <a:off x="6781800" y="4114799"/>
            <a:ext cx="381000" cy="331285"/>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39" name="TextBox 38"/>
          <p:cNvSpPr txBox="1"/>
          <p:nvPr/>
        </p:nvSpPr>
        <p:spPr>
          <a:xfrm>
            <a:off x="5791200" y="4038600"/>
            <a:ext cx="1269899" cy="253916"/>
          </a:xfrm>
          <a:prstGeom prst="rect">
            <a:avLst/>
          </a:prstGeom>
          <a:noFill/>
        </p:spPr>
        <p:txBody>
          <a:bodyPr wrap="none" rtlCol="0">
            <a:spAutoFit/>
          </a:bodyPr>
          <a:lstStyle/>
          <a:p>
            <a:r>
              <a:rPr lang="en-US" sz="1000" dirty="0"/>
              <a:t>Compare Digest</a:t>
            </a:r>
            <a:endParaRPr lang="en-US" dirty="0"/>
          </a:p>
        </p:txBody>
      </p:sp>
      <p:pic>
        <p:nvPicPr>
          <p:cNvPr id="145412" name="Picture 4"/>
          <p:cNvPicPr>
            <a:picLocks noChangeAspect="1" noChangeArrowheads="1"/>
          </p:cNvPicPr>
          <p:nvPr/>
        </p:nvPicPr>
        <p:blipFill>
          <a:blip r:embed="rId8"/>
          <a:srcRect/>
          <a:stretch>
            <a:fillRect/>
          </a:stretch>
        </p:blipFill>
        <p:spPr bwMode="auto">
          <a:xfrm>
            <a:off x="5791200" y="4495800"/>
            <a:ext cx="1171575" cy="295275"/>
          </a:xfrm>
          <a:prstGeom prst="rect">
            <a:avLst/>
          </a:prstGeom>
          <a:noFill/>
          <a:ln w="9525">
            <a:noFill/>
            <a:miter lim="800000"/>
            <a:headEnd/>
            <a:tailEnd/>
          </a:ln>
          <a:effectLst/>
        </p:spPr>
      </p:pic>
      <p:cxnSp>
        <p:nvCxnSpPr>
          <p:cNvPr id="44" name="Straight Arrow Connector 43"/>
          <p:cNvCxnSpPr/>
          <p:nvPr/>
        </p:nvCxnSpPr>
        <p:spPr bwMode="auto">
          <a:xfrm rot="10800000">
            <a:off x="2971800" y="4648200"/>
            <a:ext cx="25908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48" name="TextBox 47"/>
          <p:cNvSpPr txBox="1"/>
          <p:nvPr/>
        </p:nvSpPr>
        <p:spPr>
          <a:xfrm>
            <a:off x="2895600" y="4800600"/>
            <a:ext cx="2880917" cy="230832"/>
          </a:xfrm>
          <a:prstGeom prst="rect">
            <a:avLst/>
          </a:prstGeom>
          <a:noFill/>
        </p:spPr>
        <p:txBody>
          <a:bodyPr wrap="none" rtlCol="0">
            <a:spAutoFit/>
          </a:bodyPr>
          <a:lstStyle/>
          <a:p>
            <a:r>
              <a:rPr lang="en-US" sz="900" dirty="0"/>
              <a:t>Message is decrypted and signature is verified</a:t>
            </a:r>
            <a:endParaRPr lang="en-US" dirty="0"/>
          </a:p>
        </p:txBody>
      </p:sp>
      <p:pic>
        <p:nvPicPr>
          <p:cNvPr id="50" name="Picture 10"/>
          <p:cNvPicPr>
            <a:picLocks noChangeAspect="1" noChangeArrowheads="1"/>
          </p:cNvPicPr>
          <p:nvPr/>
        </p:nvPicPr>
        <p:blipFill>
          <a:blip r:embed="rId9"/>
          <a:srcRect/>
          <a:stretch>
            <a:fillRect/>
          </a:stretch>
        </p:blipFill>
        <p:spPr bwMode="auto">
          <a:xfrm>
            <a:off x="304799" y="5410200"/>
            <a:ext cx="2793507" cy="1219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5410"/>
                                        </p:tgtEl>
                                        <p:attrNameLst>
                                          <p:attrName>style.visibility</p:attrName>
                                        </p:attrNameLst>
                                      </p:cBhvr>
                                      <p:to>
                                        <p:strVal val="visible"/>
                                      </p:to>
                                    </p:set>
                                    <p:animEffect transition="in" filter="blinds(horizontal)">
                                      <p:cBhvr>
                                        <p:cTn id="47" dur="500"/>
                                        <p:tgtEl>
                                          <p:spTgt spid="1454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linds(horizontal)">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45412"/>
                                        </p:tgtEl>
                                        <p:attrNameLst>
                                          <p:attrName>style.visibility</p:attrName>
                                        </p:attrNameLst>
                                      </p:cBhvr>
                                      <p:to>
                                        <p:strVal val="visible"/>
                                      </p:to>
                                    </p:set>
                                    <p:animEffect transition="in" filter="blinds(horizontal)">
                                      <p:cBhvr>
                                        <p:cTn id="77" dur="500"/>
                                        <p:tgtEl>
                                          <p:spTgt spid="14541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blinds(horizontal)">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4" grpId="0"/>
      <p:bldP spid="28" grpId="0"/>
      <p:bldP spid="39"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4495800" y="2667000"/>
            <a:ext cx="7391400" cy="1138773"/>
          </a:xfrm>
          <a:prstGeom prst="rect">
            <a:avLst/>
          </a:prstGeom>
          <a:noFill/>
        </p:spPr>
        <p:txBody>
          <a:bodyPr wrap="square" rtlCol="0">
            <a:spAutoFit/>
          </a:bodyPr>
          <a:lstStyle/>
          <a:p>
            <a:r>
              <a:rPr lang="en-US" sz="4000" dirty="0">
                <a:solidFill>
                  <a:schemeClr val="bg1"/>
                </a:solidFill>
              </a:rPr>
              <a:t>Certification Authority or CA</a:t>
            </a:r>
            <a:br>
              <a:rPr lang="en-US" sz="2800" dirty="0"/>
            </a:b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CAs?</a:t>
            </a:r>
          </a:p>
        </p:txBody>
      </p:sp>
      <p:pic>
        <p:nvPicPr>
          <p:cNvPr id="57349" name="Picture 5"/>
          <p:cNvPicPr>
            <a:picLocks noChangeAspect="1" noChangeArrowheads="1"/>
          </p:cNvPicPr>
          <p:nvPr/>
        </p:nvPicPr>
        <p:blipFill>
          <a:blip r:embed="rId3"/>
          <a:srcRect/>
          <a:stretch>
            <a:fillRect/>
          </a:stretch>
        </p:blipFill>
        <p:spPr bwMode="auto">
          <a:xfrm>
            <a:off x="814198" y="1447800"/>
            <a:ext cx="10082402" cy="4267200"/>
          </a:xfrm>
          <a:prstGeom prst="rect">
            <a:avLst/>
          </a:prstGeom>
          <a:noFill/>
          <a:ln w="9525">
            <a:noFill/>
            <a:miter lim="800000"/>
            <a:headEnd/>
            <a:tailEnd/>
          </a:ln>
          <a:effectLst/>
        </p:spPr>
      </p:pic>
      <p:pic>
        <p:nvPicPr>
          <p:cNvPr id="59" name="Picture 58"/>
          <p:cNvPicPr>
            <a:picLocks noChangeAspect="1" noChangeArrowheads="1"/>
          </p:cNvPicPr>
          <p:nvPr/>
        </p:nvPicPr>
        <p:blipFill>
          <a:blip r:embed="rId4"/>
          <a:srcRect/>
          <a:stretch>
            <a:fillRect/>
          </a:stretch>
        </p:blipFill>
        <p:spPr bwMode="auto">
          <a:xfrm>
            <a:off x="3276600" y="3276600"/>
            <a:ext cx="2155102" cy="2209800"/>
          </a:xfrm>
          <a:prstGeom prst="rect">
            <a:avLst/>
          </a:prstGeom>
          <a:noFill/>
          <a:ln w="9525">
            <a:noFill/>
            <a:miter lim="800000"/>
            <a:headEnd/>
            <a:tailEnd/>
          </a:ln>
          <a:effectLst/>
        </p:spPr>
      </p:pic>
      <p:pic>
        <p:nvPicPr>
          <p:cNvPr id="60" name="Picture 59"/>
          <p:cNvPicPr>
            <a:picLocks noChangeAspect="1" noChangeArrowheads="1"/>
          </p:cNvPicPr>
          <p:nvPr/>
        </p:nvPicPr>
        <p:blipFill>
          <a:blip r:embed="rId5"/>
          <a:srcRect/>
          <a:stretch>
            <a:fillRect/>
          </a:stretch>
        </p:blipFill>
        <p:spPr bwMode="auto">
          <a:xfrm>
            <a:off x="6248400" y="3276600"/>
            <a:ext cx="2677682" cy="2438400"/>
          </a:xfrm>
          <a:prstGeom prst="rect">
            <a:avLst/>
          </a:prstGeom>
          <a:noFill/>
          <a:ln w="9525">
            <a:noFill/>
            <a:miter lim="800000"/>
            <a:headEnd/>
            <a:tailEnd/>
          </a:ln>
          <a:effectLst/>
        </p:spPr>
      </p:pic>
      <p:pic>
        <p:nvPicPr>
          <p:cNvPr id="61" name="Picture 60"/>
          <p:cNvPicPr>
            <a:picLocks noChangeAspect="1" noChangeArrowheads="1"/>
          </p:cNvPicPr>
          <p:nvPr/>
        </p:nvPicPr>
        <p:blipFill>
          <a:blip r:embed="rId6"/>
          <a:srcRect/>
          <a:stretch>
            <a:fillRect/>
          </a:stretch>
        </p:blipFill>
        <p:spPr bwMode="auto">
          <a:xfrm>
            <a:off x="9448800" y="3276600"/>
            <a:ext cx="1828800" cy="2450592"/>
          </a:xfrm>
          <a:prstGeom prst="rect">
            <a:avLst/>
          </a:prstGeom>
          <a:noFill/>
          <a:ln w="9525">
            <a:noFill/>
            <a:miter lim="800000"/>
            <a:headEnd/>
            <a:tailEnd/>
          </a:ln>
          <a:effectLst/>
        </p:spPr>
      </p:pic>
    </p:spTree>
    <p:extLst>
      <p:ext uri="{BB962C8B-B14F-4D97-AF65-F5344CB8AC3E}">
        <p14:creationId xmlns:p14="http://schemas.microsoft.com/office/powerpoint/2010/main" val="411086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AD CS Server Role in Windows Server 2012</a:t>
            </a:r>
          </a:p>
        </p:txBody>
      </p:sp>
      <p:grpSp>
        <p:nvGrpSpPr>
          <p:cNvPr id="3" name="Group 3"/>
          <p:cNvGrpSpPr/>
          <p:nvPr/>
        </p:nvGrpSpPr>
        <p:grpSpPr>
          <a:xfrm>
            <a:off x="167523" y="996101"/>
            <a:ext cx="5556828" cy="5011393"/>
            <a:chOff x="624468" y="1127631"/>
            <a:chExt cx="4167621" cy="5011393"/>
          </a:xfrm>
        </p:grpSpPr>
        <p:sp>
          <p:nvSpPr>
            <p:cNvPr id="5" name="AutoShape 5"/>
            <p:cNvSpPr>
              <a:spLocks noChangeArrowheads="1"/>
            </p:cNvSpPr>
            <p:nvPr/>
          </p:nvSpPr>
          <p:spPr bwMode="auto">
            <a:xfrm>
              <a:off x="624470" y="1127631"/>
              <a:ext cx="3189057"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CA</a:t>
              </a:r>
            </a:p>
          </p:txBody>
        </p:sp>
        <p:sp>
          <p:nvSpPr>
            <p:cNvPr id="6" name="AutoShape 17"/>
            <p:cNvSpPr>
              <a:spLocks noChangeArrowheads="1"/>
            </p:cNvSpPr>
            <p:nvPr/>
          </p:nvSpPr>
          <p:spPr bwMode="auto">
            <a:xfrm>
              <a:off x="624470" y="2871763"/>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Online Responder</a:t>
              </a:r>
            </a:p>
          </p:txBody>
        </p:sp>
        <p:sp>
          <p:nvSpPr>
            <p:cNvPr id="7" name="AutoShape 20"/>
            <p:cNvSpPr>
              <a:spLocks noChangeArrowheads="1"/>
            </p:cNvSpPr>
            <p:nvPr/>
          </p:nvSpPr>
          <p:spPr bwMode="auto">
            <a:xfrm>
              <a:off x="624470" y="3764735"/>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NDES</a:t>
              </a:r>
            </a:p>
          </p:txBody>
        </p:sp>
        <p:sp>
          <p:nvSpPr>
            <p:cNvPr id="8" name="AutoShape 27"/>
            <p:cNvSpPr>
              <a:spLocks noChangeArrowheads="1"/>
            </p:cNvSpPr>
            <p:nvPr/>
          </p:nvSpPr>
          <p:spPr bwMode="auto">
            <a:xfrm>
              <a:off x="624469" y="1999697"/>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CA Web enrollment</a:t>
              </a:r>
            </a:p>
          </p:txBody>
        </p:sp>
        <p:sp>
          <p:nvSpPr>
            <p:cNvPr id="9" name="AutoShape 20"/>
            <p:cNvSpPr>
              <a:spLocks noChangeArrowheads="1"/>
            </p:cNvSpPr>
            <p:nvPr/>
          </p:nvSpPr>
          <p:spPr bwMode="auto">
            <a:xfrm>
              <a:off x="624470" y="4642774"/>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CES</a:t>
              </a:r>
            </a:p>
          </p:txBody>
        </p:sp>
        <p:sp>
          <p:nvSpPr>
            <p:cNvPr id="10" name="AutoShape 20"/>
            <p:cNvSpPr>
              <a:spLocks noChangeArrowheads="1"/>
            </p:cNvSpPr>
            <p:nvPr/>
          </p:nvSpPr>
          <p:spPr bwMode="auto">
            <a:xfrm>
              <a:off x="624468" y="5529772"/>
              <a:ext cx="4167620"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CEP</a:t>
              </a:r>
            </a:p>
          </p:txBody>
        </p:sp>
      </p:grpSp>
      <p:pic>
        <p:nvPicPr>
          <p:cNvPr id="11" name="Picture 10" descr="C:\Users\Sally\Desktop\ID Resources\LeX Graphics 7_2013\question 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9224" y="3123602"/>
            <a:ext cx="368057" cy="2747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11"/>
          <p:cNvGrpSpPr/>
          <p:nvPr/>
        </p:nvGrpSpPr>
        <p:grpSpPr>
          <a:xfrm>
            <a:off x="5689096" y="1108158"/>
            <a:ext cx="4316217" cy="5265721"/>
            <a:chOff x="5405506" y="1134097"/>
            <a:chExt cx="3237163" cy="5265721"/>
          </a:xfrm>
        </p:grpSpPr>
        <p:sp>
          <p:nvSpPr>
            <p:cNvPr id="13" name="Line 95"/>
            <p:cNvSpPr>
              <a:spLocks noChangeShapeType="1"/>
            </p:cNvSpPr>
            <p:nvPr/>
          </p:nvSpPr>
          <p:spPr bwMode="auto">
            <a:xfrm flipH="1" flipV="1">
              <a:off x="6098726" y="1432257"/>
              <a:ext cx="575085" cy="0"/>
            </a:xfrm>
            <a:prstGeom prst="line">
              <a:avLst/>
            </a:prstGeom>
            <a:noFill/>
            <a:ln w="38100">
              <a:solidFill>
                <a:schemeClr val="tx1"/>
              </a:solidFill>
              <a:prstDash val="sysDash"/>
              <a:round/>
              <a:headEnd type="triangle" w="lg" len="lg"/>
              <a:tailEnd type="none"/>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4" name="Line 95"/>
            <p:cNvSpPr>
              <a:spLocks noChangeShapeType="1"/>
            </p:cNvSpPr>
            <p:nvPr/>
          </p:nvSpPr>
          <p:spPr bwMode="auto">
            <a:xfrm flipH="1" flipV="1">
              <a:off x="7358508" y="1432260"/>
              <a:ext cx="575085" cy="0"/>
            </a:xfrm>
            <a:prstGeom prst="line">
              <a:avLst/>
            </a:prstGeom>
            <a:noFill/>
            <a:ln w="38100">
              <a:solidFill>
                <a:schemeClr val="tx1"/>
              </a:solidFill>
              <a:prstDash val="sysDash"/>
              <a:round/>
              <a:headEnd type="triangle" w="lg" len="lg"/>
              <a:tailEnd type="none"/>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5" name="Line 43"/>
            <p:cNvSpPr>
              <a:spLocks noChangeShapeType="1"/>
            </p:cNvSpPr>
            <p:nvPr/>
          </p:nvSpPr>
          <p:spPr bwMode="auto">
            <a:xfrm flipH="1" flipV="1">
              <a:off x="6091034" y="2267738"/>
              <a:ext cx="1828463" cy="0"/>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6" name="Line 43"/>
            <p:cNvSpPr>
              <a:spLocks noChangeShapeType="1"/>
            </p:cNvSpPr>
            <p:nvPr/>
          </p:nvSpPr>
          <p:spPr bwMode="auto">
            <a:xfrm flipH="1" flipV="1">
              <a:off x="6245459" y="3143771"/>
              <a:ext cx="1721879" cy="0"/>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7" name="Line 43"/>
            <p:cNvSpPr>
              <a:spLocks noChangeShapeType="1"/>
            </p:cNvSpPr>
            <p:nvPr/>
          </p:nvSpPr>
          <p:spPr bwMode="auto">
            <a:xfrm flipH="1" flipV="1">
              <a:off x="6178801" y="4016497"/>
              <a:ext cx="1788539" cy="1"/>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8" name="TextBox 27"/>
            <p:cNvSpPr txBox="1"/>
            <p:nvPr/>
          </p:nvSpPr>
          <p:spPr>
            <a:xfrm rot="940451">
              <a:off x="5405506" y="4075952"/>
              <a:ext cx="648639"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Firewall</a:t>
              </a:r>
            </a:p>
          </p:txBody>
        </p:sp>
        <p:sp>
          <p:nvSpPr>
            <p:cNvPr id="19" name="TextBox 28"/>
            <p:cNvSpPr txBox="1"/>
            <p:nvPr/>
          </p:nvSpPr>
          <p:spPr>
            <a:xfrm>
              <a:off x="6559523" y="3663443"/>
              <a:ext cx="871056"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Enrollment</a:t>
              </a:r>
            </a:p>
          </p:txBody>
        </p:sp>
        <p:sp>
          <p:nvSpPr>
            <p:cNvPr id="20" name="TextBox 29"/>
            <p:cNvSpPr txBox="1"/>
            <p:nvPr/>
          </p:nvSpPr>
          <p:spPr>
            <a:xfrm rot="19211885">
              <a:off x="5717013" y="2361314"/>
              <a:ext cx="526827"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bs-Latn-BA" sz="1600" b="0" dirty="0">
                  <a:latin typeface="Segoe UI" pitchFamily="34" charset="0"/>
                  <a:ea typeface="Segoe UI" pitchFamily="34" charset="0"/>
                  <a:cs typeface="Segoe UI" pitchFamily="34" charset="0"/>
                </a:rPr>
                <a:t>Client</a:t>
              </a:r>
              <a:endParaRPr lang="en-US" sz="1600" b="0" dirty="0">
                <a:latin typeface="Segoe UI" pitchFamily="34" charset="0"/>
                <a:ea typeface="Segoe UI" pitchFamily="34" charset="0"/>
                <a:cs typeface="Segoe UI" pitchFamily="34" charset="0"/>
              </a:endParaRPr>
            </a:p>
          </p:txBody>
        </p:sp>
        <p:sp>
          <p:nvSpPr>
            <p:cNvPr id="21" name="Line 43"/>
            <p:cNvSpPr>
              <a:spLocks noChangeShapeType="1"/>
            </p:cNvSpPr>
            <p:nvPr/>
          </p:nvSpPr>
          <p:spPr bwMode="auto">
            <a:xfrm flipH="1" flipV="1">
              <a:off x="6122929" y="4800531"/>
              <a:ext cx="1828463" cy="0"/>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22" name="TextBox 33"/>
            <p:cNvSpPr txBox="1"/>
            <p:nvPr/>
          </p:nvSpPr>
          <p:spPr>
            <a:xfrm>
              <a:off x="6817310" y="5137483"/>
              <a:ext cx="510909"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Proxy</a:t>
              </a:r>
            </a:p>
          </p:txBody>
        </p:sp>
        <p:sp>
          <p:nvSpPr>
            <p:cNvPr id="23" name="TextBox 35"/>
            <p:cNvSpPr txBox="1"/>
            <p:nvPr/>
          </p:nvSpPr>
          <p:spPr>
            <a:xfrm rot="19211885">
              <a:off x="5595813" y="5082749"/>
              <a:ext cx="526827"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bs-Latn-BA" sz="1600" b="0" dirty="0">
                  <a:latin typeface="Segoe UI" pitchFamily="34" charset="0"/>
                  <a:ea typeface="Segoe UI" pitchFamily="34" charset="0"/>
                  <a:cs typeface="Segoe UI" pitchFamily="34" charset="0"/>
                </a:rPr>
                <a:t>Client</a:t>
              </a:r>
              <a:endParaRPr lang="en-US" sz="1600" b="0" dirty="0">
                <a:latin typeface="Segoe UI" pitchFamily="34" charset="0"/>
                <a:ea typeface="Segoe UI" pitchFamily="34" charset="0"/>
                <a:cs typeface="Segoe UI" pitchFamily="34" charset="0"/>
              </a:endParaRPr>
            </a:p>
          </p:txBody>
        </p:sp>
        <p:sp>
          <p:nvSpPr>
            <p:cNvPr id="24" name="Line 43"/>
            <p:cNvSpPr>
              <a:spLocks noChangeShapeType="1"/>
            </p:cNvSpPr>
            <p:nvPr/>
          </p:nvSpPr>
          <p:spPr bwMode="auto">
            <a:xfrm flipH="1" flipV="1">
              <a:off x="6138879" y="5819650"/>
              <a:ext cx="1828463" cy="0"/>
            </a:xfrm>
            <a:prstGeom prst="line">
              <a:avLst/>
            </a:prstGeom>
            <a:noFill/>
            <a:ln w="38100">
              <a:solidFill>
                <a:schemeClr val="tx1"/>
              </a:solidFill>
              <a:round/>
              <a:headEnd type="none"/>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25" name="TextBox 39"/>
            <p:cNvSpPr txBox="1"/>
            <p:nvPr/>
          </p:nvSpPr>
          <p:spPr>
            <a:xfrm>
              <a:off x="6769473" y="6045372"/>
              <a:ext cx="529520"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Policy</a:t>
              </a:r>
            </a:p>
          </p:txBody>
        </p:sp>
        <p:sp>
          <p:nvSpPr>
            <p:cNvPr id="26" name="TextBox 42"/>
            <p:cNvSpPr txBox="1"/>
            <p:nvPr/>
          </p:nvSpPr>
          <p:spPr>
            <a:xfrm rot="19211885">
              <a:off x="5854826" y="6061264"/>
              <a:ext cx="526827"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bs-Latn-BA" sz="1600" b="0" dirty="0">
                  <a:latin typeface="Segoe UI" pitchFamily="34" charset="0"/>
                  <a:ea typeface="Segoe UI" pitchFamily="34" charset="0"/>
                  <a:cs typeface="Segoe UI" pitchFamily="34" charset="0"/>
                </a:rPr>
                <a:t>Client</a:t>
              </a:r>
              <a:endParaRPr lang="en-US" sz="1600" b="0" dirty="0">
                <a:latin typeface="Segoe UI" pitchFamily="34" charset="0"/>
                <a:ea typeface="Segoe UI" pitchFamily="34" charset="0"/>
                <a:cs typeface="Segoe UI" pitchFamily="34" charset="0"/>
              </a:endParaRPr>
            </a:p>
          </p:txBody>
        </p:sp>
        <p:grpSp>
          <p:nvGrpSpPr>
            <p:cNvPr id="12" name="Group 26"/>
            <p:cNvGrpSpPr/>
            <p:nvPr/>
          </p:nvGrpSpPr>
          <p:grpSpPr>
            <a:xfrm>
              <a:off x="5555795" y="1136704"/>
              <a:ext cx="651638" cy="709377"/>
              <a:chOff x="1004336" y="1590771"/>
              <a:chExt cx="1102526" cy="1096962"/>
            </a:xfrm>
          </p:grpSpPr>
          <p:pic>
            <p:nvPicPr>
              <p:cNvPr id="65" name="Picture 6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7"/>
            <p:cNvGrpSpPr/>
            <p:nvPr/>
          </p:nvGrpSpPr>
          <p:grpSpPr>
            <a:xfrm>
              <a:off x="7991031" y="5529772"/>
              <a:ext cx="651638" cy="709377"/>
              <a:chOff x="1004336" y="1590771"/>
              <a:chExt cx="1102526" cy="1096962"/>
            </a:xfrm>
          </p:grpSpPr>
          <p:pic>
            <p:nvPicPr>
              <p:cNvPr id="63" name="Picture 62"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8"/>
            <p:cNvGrpSpPr/>
            <p:nvPr/>
          </p:nvGrpSpPr>
          <p:grpSpPr>
            <a:xfrm>
              <a:off x="7973060" y="3618074"/>
              <a:ext cx="599437" cy="709377"/>
              <a:chOff x="1004336" y="1320983"/>
              <a:chExt cx="1014203" cy="1096962"/>
            </a:xfrm>
          </p:grpSpPr>
          <p:pic>
            <p:nvPicPr>
              <p:cNvPr id="61" name="Picture 60"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320983"/>
                <a:ext cx="618330"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1234" y="1637366"/>
                <a:ext cx="597305" cy="6336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9"/>
            <p:cNvGrpSpPr/>
            <p:nvPr/>
          </p:nvGrpSpPr>
          <p:grpSpPr>
            <a:xfrm>
              <a:off x="7991031" y="2739837"/>
              <a:ext cx="651638" cy="709377"/>
              <a:chOff x="1004336" y="1590771"/>
              <a:chExt cx="1102526" cy="1096962"/>
            </a:xfrm>
          </p:grpSpPr>
          <p:pic>
            <p:nvPicPr>
              <p:cNvPr id="59" name="Picture 58"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30"/>
            <p:cNvGrpSpPr/>
            <p:nvPr/>
          </p:nvGrpSpPr>
          <p:grpSpPr>
            <a:xfrm>
              <a:off x="7951391" y="1909747"/>
              <a:ext cx="651638" cy="709377"/>
              <a:chOff x="1004336" y="1590771"/>
              <a:chExt cx="1102526" cy="1096962"/>
            </a:xfrm>
          </p:grpSpPr>
          <p:pic>
            <p:nvPicPr>
              <p:cNvPr id="57" name="Picture 56"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1"/>
            <p:cNvGrpSpPr/>
            <p:nvPr/>
          </p:nvGrpSpPr>
          <p:grpSpPr>
            <a:xfrm>
              <a:off x="7973058" y="4585431"/>
              <a:ext cx="651638" cy="709377"/>
              <a:chOff x="1004336" y="1590771"/>
              <a:chExt cx="1102526" cy="1096962"/>
            </a:xfrm>
          </p:grpSpPr>
          <p:pic>
            <p:nvPicPr>
              <p:cNvPr id="55" name="Picture 5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C:\Users\Sally\Desktop\ID Resources\LeX Graphics 7_2013\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1888" y="4590520"/>
              <a:ext cx="235319" cy="4567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certifica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8561" y="1134097"/>
              <a:ext cx="633409" cy="7351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globe_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7227" y="1961610"/>
              <a:ext cx="569650" cy="56898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Sally\Desktop\ID Resources\LeX Graphics 7_2013\globe_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8245" y="2829381"/>
              <a:ext cx="569650" cy="56898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6"/>
            <p:cNvGrpSpPr/>
            <p:nvPr/>
          </p:nvGrpSpPr>
          <p:grpSpPr>
            <a:xfrm>
              <a:off x="7929019" y="1211556"/>
              <a:ext cx="534807" cy="606184"/>
              <a:chOff x="8072309" y="1044898"/>
              <a:chExt cx="567889" cy="644440"/>
            </a:xfrm>
          </p:grpSpPr>
          <p:pic>
            <p:nvPicPr>
              <p:cNvPr id="53" name="Picture 52"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7"/>
            <p:cNvGrpSpPr/>
            <p:nvPr/>
          </p:nvGrpSpPr>
          <p:grpSpPr>
            <a:xfrm>
              <a:off x="5445802" y="1935013"/>
              <a:ext cx="534807" cy="606184"/>
              <a:chOff x="8072309" y="1044898"/>
              <a:chExt cx="567889" cy="644440"/>
            </a:xfrm>
          </p:grpSpPr>
          <p:pic>
            <p:nvPicPr>
              <p:cNvPr id="51" name="Picture 50"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C:\Users\Sally\Desktop\ID Resources\LeX Graphics 7_2013\Document_wri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1104" y="2829381"/>
              <a:ext cx="357750" cy="59761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9"/>
            <p:cNvGrpSpPr/>
            <p:nvPr/>
          </p:nvGrpSpPr>
          <p:grpSpPr>
            <a:xfrm>
              <a:off x="5445802" y="2786815"/>
              <a:ext cx="534807" cy="606184"/>
              <a:chOff x="8072309" y="1044898"/>
              <a:chExt cx="567889" cy="644440"/>
            </a:xfrm>
          </p:grpSpPr>
          <p:pic>
            <p:nvPicPr>
              <p:cNvPr id="49" name="Picture 48"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C:\Users\Sally\Desktop\ID Resources\LeX Graphics 7_2013\firewal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6485" y="3623408"/>
              <a:ext cx="594548" cy="59570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41"/>
            <p:cNvGrpSpPr/>
            <p:nvPr/>
          </p:nvGrpSpPr>
          <p:grpSpPr>
            <a:xfrm>
              <a:off x="5563919" y="4515809"/>
              <a:ext cx="534807" cy="606184"/>
              <a:chOff x="8072309" y="1044898"/>
              <a:chExt cx="567889" cy="644440"/>
            </a:xfrm>
          </p:grpSpPr>
          <p:pic>
            <p:nvPicPr>
              <p:cNvPr id="47" name="Picture 46"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2"/>
            <p:cNvGrpSpPr/>
            <p:nvPr/>
          </p:nvGrpSpPr>
          <p:grpSpPr>
            <a:xfrm>
              <a:off x="5555796" y="5544348"/>
              <a:ext cx="534807" cy="606184"/>
              <a:chOff x="8072309" y="1044898"/>
              <a:chExt cx="567889" cy="644440"/>
            </a:xfrm>
          </p:grpSpPr>
          <p:pic>
            <p:nvPicPr>
              <p:cNvPr id="45" name="Picture 44"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C:\Users\Sally\Desktop\ID Resources\LeX Graphics 7_2013\Document_wri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4195" y="5553109"/>
              <a:ext cx="357750" cy="5976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092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 CAs</a:t>
            </a:r>
          </a:p>
        </p:txBody>
      </p:sp>
      <p:sp>
        <p:nvSpPr>
          <p:cNvPr id="4" name="Content Placeholder 1"/>
          <p:cNvSpPr>
            <a:spLocks noGrp="1"/>
          </p:cNvSpPr>
          <p:nvPr/>
        </p:nvSpPr>
        <p:spPr bwMode="auto">
          <a:xfrm>
            <a:off x="311286" y="1021215"/>
            <a:ext cx="11125973" cy="5437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ts val="800"/>
              </a:spcBef>
              <a:buNone/>
            </a:pPr>
            <a:r>
              <a:rPr lang="en-CA" dirty="0"/>
              <a:t>Internal private CAs:</a:t>
            </a:r>
          </a:p>
          <a:p>
            <a:pPr>
              <a:spcBef>
                <a:spcPts val="800"/>
              </a:spcBef>
            </a:pPr>
            <a:r>
              <a:rPr lang="en-CA" sz="2600" dirty="0"/>
              <a:t>Require greater administration than external public CAs</a:t>
            </a:r>
          </a:p>
          <a:p>
            <a:pPr>
              <a:spcBef>
                <a:spcPts val="800"/>
              </a:spcBef>
            </a:pPr>
            <a:r>
              <a:rPr lang="en-CA" sz="2600" dirty="0"/>
              <a:t>Cost less than external public CAs, and </a:t>
            </a:r>
            <a:r>
              <a:rPr lang="en-US" sz="2600" kern="1200" dirty="0"/>
              <a:t>provide greater control over certificate management</a:t>
            </a:r>
          </a:p>
          <a:p>
            <a:pPr>
              <a:spcBef>
                <a:spcPts val="800"/>
              </a:spcBef>
            </a:pPr>
            <a:r>
              <a:rPr lang="en-US" sz="2600" kern="1200" dirty="0"/>
              <a:t>Are not trusted by external clients by default</a:t>
            </a:r>
          </a:p>
          <a:p>
            <a:pPr>
              <a:spcBef>
                <a:spcPts val="800"/>
              </a:spcBef>
            </a:pPr>
            <a:r>
              <a:rPr lang="en-US" sz="2600" kern="1200" dirty="0"/>
              <a:t>Offer advantages such as </a:t>
            </a:r>
            <a:r>
              <a:rPr lang="en-CA" sz="2600" dirty="0"/>
              <a:t>customized templates and </a:t>
            </a:r>
            <a:r>
              <a:rPr lang="en-CA" sz="2600" dirty="0" err="1"/>
              <a:t>autoenrollment</a:t>
            </a:r>
            <a:endParaRPr lang="en-US" sz="2600" kern="1200" dirty="0"/>
          </a:p>
          <a:p>
            <a:pPr marL="0" lvl="0" indent="0">
              <a:spcBef>
                <a:spcPts val="800"/>
              </a:spcBef>
              <a:buNone/>
            </a:pPr>
            <a:r>
              <a:rPr lang="en-CA" dirty="0"/>
              <a:t>External public CAs:</a:t>
            </a:r>
          </a:p>
          <a:p>
            <a:pPr>
              <a:spcBef>
                <a:spcPts val="800"/>
              </a:spcBef>
            </a:pPr>
            <a:r>
              <a:rPr lang="en-CA" sz="2600" dirty="0"/>
              <a:t>Are </a:t>
            </a:r>
            <a:r>
              <a:rPr lang="en-US" sz="2600" kern="1200" dirty="0"/>
              <a:t>trusted by many external clients </a:t>
            </a:r>
          </a:p>
          <a:p>
            <a:pPr>
              <a:spcBef>
                <a:spcPts val="800"/>
              </a:spcBef>
            </a:pPr>
            <a:r>
              <a:rPr lang="en-CA" sz="2600" dirty="0"/>
              <a:t>Have slower </a:t>
            </a:r>
            <a:r>
              <a:rPr lang="en-US" sz="2600" kern="1200" dirty="0"/>
              <a:t>certificate procurement</a:t>
            </a:r>
            <a:endParaRPr lang="en-CA" sz="2600" dirty="0"/>
          </a:p>
          <a:p>
            <a:pPr marL="285750" indent="-285750"/>
            <a:endParaRPr lang="en-CA" sz="2600" dirty="0"/>
          </a:p>
        </p:txBody>
      </p:sp>
    </p:spTree>
    <p:extLst>
      <p:ext uri="{BB962C8B-B14F-4D97-AF65-F5344CB8AC3E}">
        <p14:creationId xmlns:p14="http://schemas.microsoft.com/office/powerpoint/2010/main" val="275690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dirty="0"/>
              <a:t>Types of Certification Authorities</a:t>
            </a:r>
          </a:p>
        </p:txBody>
      </p:sp>
      <p:sp>
        <p:nvSpPr>
          <p:cNvPr id="25603" name="Rectangle 3"/>
          <p:cNvSpPr>
            <a:spLocks noGrp="1" noChangeArrowheads="1"/>
          </p:cNvSpPr>
          <p:nvPr>
            <p:ph type="body" idx="1"/>
          </p:nvPr>
        </p:nvSpPr>
        <p:spPr>
          <a:xfrm>
            <a:off x="4459818" y="1371601"/>
            <a:ext cx="6436783" cy="1763713"/>
          </a:xfrm>
        </p:spPr>
        <p:txBody>
          <a:bodyPr/>
          <a:lstStyle/>
          <a:p>
            <a:pPr eaLnBrk="1" hangingPunct="1"/>
            <a:r>
              <a:rPr lang="en-US" altLang="en-US" sz="1400" dirty="0"/>
              <a:t>Is the most trusted type of CA in a PKI infrastructure</a:t>
            </a:r>
          </a:p>
          <a:p>
            <a:pPr eaLnBrk="1" hangingPunct="1"/>
            <a:r>
              <a:rPr lang="en-US" altLang="en-US" sz="1400" dirty="0"/>
              <a:t>Is a self-signed certificate</a:t>
            </a:r>
          </a:p>
          <a:p>
            <a:pPr eaLnBrk="1" hangingPunct="1"/>
            <a:r>
              <a:rPr lang="en-US" altLang="en-US" sz="1400" dirty="0"/>
              <a:t>Issues certificates to other subordinate CAs</a:t>
            </a:r>
          </a:p>
          <a:p>
            <a:pPr eaLnBrk="1" hangingPunct="1"/>
            <a:r>
              <a:rPr lang="en-US" altLang="en-US" sz="1400" dirty="0"/>
              <a:t>Possesses physical security and the certificate issuance policy that are typically more rigorous than subordinate CAs</a:t>
            </a:r>
          </a:p>
        </p:txBody>
      </p:sp>
      <p:sp>
        <p:nvSpPr>
          <p:cNvPr id="25604" name="AutoShape 4"/>
          <p:cNvSpPr>
            <a:spLocks noChangeArrowheads="1"/>
          </p:cNvSpPr>
          <p:nvPr/>
        </p:nvSpPr>
        <p:spPr bwMode="auto">
          <a:xfrm>
            <a:off x="1595967" y="958850"/>
            <a:ext cx="9154584" cy="2470150"/>
          </a:xfrm>
          <a:prstGeom prst="roundRect">
            <a:avLst>
              <a:gd name="adj" fmla="val 16667"/>
            </a:avLst>
          </a:prstGeom>
          <a:noFill/>
          <a:ln w="38100" algn="ctr">
            <a:solidFill>
              <a:srgbClr val="99CCFF"/>
            </a:solidFill>
            <a:round/>
            <a:headEnd/>
            <a:tailEnd/>
          </a:ln>
        </p:spPr>
        <p:txBody>
          <a:bodyPr wrap="none" anchor="ctr"/>
          <a:lstStyle/>
          <a:p>
            <a:pPr algn="ctr"/>
            <a:endParaRPr lang="en-US" altLang="en-US" dirty="0"/>
          </a:p>
        </p:txBody>
      </p:sp>
      <p:sp>
        <p:nvSpPr>
          <p:cNvPr id="25605" name="Text Box 5"/>
          <p:cNvSpPr txBox="1">
            <a:spLocks noChangeArrowheads="1"/>
          </p:cNvSpPr>
          <p:nvPr/>
        </p:nvSpPr>
        <p:spPr bwMode="auto">
          <a:xfrm>
            <a:off x="3786717" y="982663"/>
            <a:ext cx="1684867" cy="336550"/>
          </a:xfrm>
          <a:prstGeom prst="rect">
            <a:avLst/>
          </a:prstGeom>
          <a:noFill/>
          <a:ln w="9525" algn="ctr">
            <a:noFill/>
            <a:miter lim="800000"/>
            <a:headEnd/>
            <a:tailEnd/>
          </a:ln>
        </p:spPr>
        <p:txBody>
          <a:bodyPr>
            <a:spAutoFit/>
          </a:bodyPr>
          <a:lstStyle/>
          <a:p>
            <a:pPr algn="ctr">
              <a:spcBef>
                <a:spcPct val="50000"/>
              </a:spcBef>
            </a:pPr>
            <a:r>
              <a:rPr lang="en-US" altLang="en-US" sz="1600" b="0" dirty="0"/>
              <a:t>Root CA</a:t>
            </a:r>
          </a:p>
        </p:txBody>
      </p:sp>
      <p:pic>
        <p:nvPicPr>
          <p:cNvPr id="25606" name="Picture 6" descr="CertificationAuthority"/>
          <p:cNvPicPr>
            <a:picLocks noChangeAspect="1" noChangeArrowheads="1"/>
          </p:cNvPicPr>
          <p:nvPr/>
        </p:nvPicPr>
        <p:blipFill>
          <a:blip r:embed="rId3"/>
          <a:srcRect/>
          <a:stretch>
            <a:fillRect/>
          </a:stretch>
        </p:blipFill>
        <p:spPr bwMode="auto">
          <a:xfrm>
            <a:off x="1837267" y="1371601"/>
            <a:ext cx="2133600" cy="1444625"/>
          </a:xfrm>
          <a:prstGeom prst="rect">
            <a:avLst/>
          </a:prstGeom>
          <a:noFill/>
          <a:ln w="9525">
            <a:noFill/>
            <a:miter lim="800000"/>
            <a:headEnd/>
            <a:tailEnd/>
          </a:ln>
        </p:spPr>
      </p:pic>
      <p:sp>
        <p:nvSpPr>
          <p:cNvPr id="25607" name="AutoShape 8"/>
          <p:cNvSpPr>
            <a:spLocks noChangeArrowheads="1"/>
          </p:cNvSpPr>
          <p:nvPr/>
        </p:nvSpPr>
        <p:spPr bwMode="auto">
          <a:xfrm>
            <a:off x="1612900" y="3733800"/>
            <a:ext cx="9129184" cy="2635250"/>
          </a:xfrm>
          <a:prstGeom prst="roundRect">
            <a:avLst>
              <a:gd name="adj" fmla="val 16667"/>
            </a:avLst>
          </a:prstGeom>
          <a:noFill/>
          <a:ln w="38100" algn="ctr">
            <a:solidFill>
              <a:srgbClr val="99CCFF"/>
            </a:solidFill>
            <a:round/>
            <a:headEnd/>
            <a:tailEnd/>
          </a:ln>
        </p:spPr>
        <p:txBody>
          <a:bodyPr wrap="none" anchor="ctr"/>
          <a:lstStyle/>
          <a:p>
            <a:pPr algn="ctr"/>
            <a:endParaRPr lang="en-US" altLang="en-US" dirty="0"/>
          </a:p>
        </p:txBody>
      </p:sp>
      <p:sp>
        <p:nvSpPr>
          <p:cNvPr id="25608" name="Rectangle 9"/>
          <p:cNvSpPr>
            <a:spLocks noChangeArrowheads="1"/>
          </p:cNvSpPr>
          <p:nvPr/>
        </p:nvSpPr>
        <p:spPr bwMode="auto">
          <a:xfrm>
            <a:off x="4409018" y="4267200"/>
            <a:ext cx="5353049" cy="1600200"/>
          </a:xfrm>
          <a:prstGeom prst="rect">
            <a:avLst/>
          </a:prstGeom>
          <a:noFill/>
          <a:ln w="9525">
            <a:noFill/>
            <a:miter lim="800000"/>
            <a:headEnd/>
            <a:tailEnd/>
          </a:ln>
        </p:spPr>
        <p:txBody>
          <a:bodyPr lIns="0" tIns="0" rIns="0" bIns="0"/>
          <a:lstStyle/>
          <a:p>
            <a:pPr marL="174625" indent="-174625" eaLnBrk="1" hangingPunct="1">
              <a:lnSpc>
                <a:spcPct val="90000"/>
              </a:lnSpc>
              <a:spcBef>
                <a:spcPct val="70000"/>
              </a:spcBef>
              <a:buClr>
                <a:schemeClr val="hlink"/>
              </a:buClr>
              <a:buSzPct val="90000"/>
              <a:buFontTx/>
              <a:buChar char="•"/>
            </a:pPr>
            <a:r>
              <a:rPr lang="en-US" altLang="en-US" sz="1400" b="0" dirty="0"/>
              <a:t>Is issued by another CA</a:t>
            </a:r>
          </a:p>
          <a:p>
            <a:pPr marL="174625" indent="-174625" eaLnBrk="1" hangingPunct="1">
              <a:lnSpc>
                <a:spcPct val="90000"/>
              </a:lnSpc>
              <a:spcBef>
                <a:spcPct val="70000"/>
              </a:spcBef>
              <a:buClr>
                <a:schemeClr val="hlink"/>
              </a:buClr>
              <a:buSzPct val="90000"/>
              <a:buFontTx/>
              <a:buChar char="•"/>
            </a:pPr>
            <a:r>
              <a:rPr lang="en-US" altLang="en-US" sz="1400" b="0" dirty="0"/>
              <a:t>Addresses specific usage policies, organizational or geographical boundaries, load balancing, and fault tolerance</a:t>
            </a:r>
          </a:p>
          <a:p>
            <a:pPr marL="174625" indent="-174625" eaLnBrk="1" hangingPunct="1">
              <a:lnSpc>
                <a:spcPct val="90000"/>
              </a:lnSpc>
              <a:spcBef>
                <a:spcPct val="70000"/>
              </a:spcBef>
              <a:buClr>
                <a:schemeClr val="hlink"/>
              </a:buClr>
              <a:buSzPct val="90000"/>
              <a:buFontTx/>
              <a:buChar char="•"/>
            </a:pPr>
            <a:r>
              <a:rPr lang="en-US" altLang="en-US" sz="1400" b="0" dirty="0"/>
              <a:t>Issues certificates to other CAs to form a hierarchical PKI infrastructure</a:t>
            </a:r>
          </a:p>
        </p:txBody>
      </p:sp>
      <p:sp>
        <p:nvSpPr>
          <p:cNvPr id="25609" name="Text Box 10"/>
          <p:cNvSpPr txBox="1">
            <a:spLocks noChangeArrowheads="1"/>
          </p:cNvSpPr>
          <p:nvPr/>
        </p:nvSpPr>
        <p:spPr bwMode="auto">
          <a:xfrm>
            <a:off x="3890433" y="3778250"/>
            <a:ext cx="2508251" cy="336550"/>
          </a:xfrm>
          <a:prstGeom prst="rect">
            <a:avLst/>
          </a:prstGeom>
          <a:noFill/>
          <a:ln w="9525" algn="ctr">
            <a:noFill/>
            <a:miter lim="800000"/>
            <a:headEnd/>
            <a:tailEnd/>
          </a:ln>
        </p:spPr>
        <p:txBody>
          <a:bodyPr>
            <a:spAutoFit/>
          </a:bodyPr>
          <a:lstStyle/>
          <a:p>
            <a:pPr algn="ctr">
              <a:spcBef>
                <a:spcPct val="50000"/>
              </a:spcBef>
              <a:buFont typeface="Symbol" pitchFamily="18" charset="2"/>
              <a:buNone/>
            </a:pPr>
            <a:r>
              <a:rPr lang="en-CA" altLang="en-US" sz="1600" b="0" dirty="0">
                <a:solidFill>
                  <a:srgbClr val="000000"/>
                </a:solidFill>
                <a:cs typeface="Times New Roman" pitchFamily="18" charset="0"/>
              </a:rPr>
              <a:t>Subordinate CA</a:t>
            </a:r>
            <a:endParaRPr lang="en-US" altLang="en-US" sz="1600" b="0" dirty="0"/>
          </a:p>
        </p:txBody>
      </p:sp>
      <p:grpSp>
        <p:nvGrpSpPr>
          <p:cNvPr id="2" name="Group 11"/>
          <p:cNvGrpSpPr>
            <a:grpSpLocks/>
          </p:cNvGrpSpPr>
          <p:nvPr/>
        </p:nvGrpSpPr>
        <p:grpSpPr bwMode="auto">
          <a:xfrm>
            <a:off x="1676401" y="4241800"/>
            <a:ext cx="2571751" cy="1627188"/>
            <a:chOff x="3885" y="704"/>
            <a:chExt cx="1215" cy="1025"/>
          </a:xfrm>
        </p:grpSpPr>
        <p:pic>
          <p:nvPicPr>
            <p:cNvPr id="25611" name="Picture 12" descr="CertificationAuthority"/>
            <p:cNvPicPr>
              <a:picLocks noChangeAspect="1" noChangeArrowheads="1"/>
            </p:cNvPicPr>
            <p:nvPr/>
          </p:nvPicPr>
          <p:blipFill>
            <a:blip r:embed="rId4"/>
            <a:srcRect/>
            <a:stretch>
              <a:fillRect/>
            </a:stretch>
          </p:blipFill>
          <p:spPr bwMode="auto">
            <a:xfrm>
              <a:off x="4248" y="704"/>
              <a:ext cx="592" cy="535"/>
            </a:xfrm>
            <a:prstGeom prst="rect">
              <a:avLst/>
            </a:prstGeom>
            <a:noFill/>
            <a:ln w="9525">
              <a:noFill/>
              <a:miter lim="800000"/>
              <a:headEnd/>
              <a:tailEnd/>
            </a:ln>
          </p:spPr>
        </p:pic>
        <p:pic>
          <p:nvPicPr>
            <p:cNvPr id="25612" name="Picture 13" descr="CertificationAuthority"/>
            <p:cNvPicPr>
              <a:picLocks noChangeAspect="1" noChangeArrowheads="1"/>
            </p:cNvPicPr>
            <p:nvPr/>
          </p:nvPicPr>
          <p:blipFill>
            <a:blip r:embed="rId5"/>
            <a:srcRect/>
            <a:stretch>
              <a:fillRect/>
            </a:stretch>
          </p:blipFill>
          <p:spPr bwMode="auto">
            <a:xfrm>
              <a:off x="4066" y="1166"/>
              <a:ext cx="363" cy="328"/>
            </a:xfrm>
            <a:prstGeom prst="rect">
              <a:avLst/>
            </a:prstGeom>
            <a:noFill/>
            <a:ln w="9525">
              <a:noFill/>
              <a:miter lim="800000"/>
              <a:headEnd/>
              <a:tailEnd/>
            </a:ln>
          </p:spPr>
        </p:pic>
        <p:pic>
          <p:nvPicPr>
            <p:cNvPr id="25613" name="Picture 14" descr="CertificationAuthority"/>
            <p:cNvPicPr>
              <a:picLocks noChangeAspect="1" noChangeArrowheads="1"/>
            </p:cNvPicPr>
            <p:nvPr/>
          </p:nvPicPr>
          <p:blipFill>
            <a:blip r:embed="rId5"/>
            <a:srcRect/>
            <a:stretch>
              <a:fillRect/>
            </a:stretch>
          </p:blipFill>
          <p:spPr bwMode="auto">
            <a:xfrm>
              <a:off x="4618" y="1153"/>
              <a:ext cx="363" cy="328"/>
            </a:xfrm>
            <a:prstGeom prst="rect">
              <a:avLst/>
            </a:prstGeom>
            <a:noFill/>
            <a:ln w="9525">
              <a:noFill/>
              <a:miter lim="800000"/>
              <a:headEnd/>
              <a:tailEnd/>
            </a:ln>
          </p:spPr>
        </p:pic>
        <p:pic>
          <p:nvPicPr>
            <p:cNvPr id="25614" name="Picture 15" descr="CertificationAuthority"/>
            <p:cNvPicPr>
              <a:picLocks noChangeAspect="1" noChangeArrowheads="1"/>
            </p:cNvPicPr>
            <p:nvPr/>
          </p:nvPicPr>
          <p:blipFill>
            <a:blip r:embed="rId6"/>
            <a:srcRect/>
            <a:stretch>
              <a:fillRect/>
            </a:stretch>
          </p:blipFill>
          <p:spPr bwMode="auto">
            <a:xfrm>
              <a:off x="4582" y="1477"/>
              <a:ext cx="256" cy="231"/>
            </a:xfrm>
            <a:prstGeom prst="rect">
              <a:avLst/>
            </a:prstGeom>
            <a:noFill/>
            <a:ln w="9525">
              <a:noFill/>
              <a:miter lim="800000"/>
              <a:headEnd/>
              <a:tailEnd/>
            </a:ln>
          </p:spPr>
        </p:pic>
        <p:pic>
          <p:nvPicPr>
            <p:cNvPr id="25615" name="Picture 16" descr="CertificationAuthority"/>
            <p:cNvPicPr>
              <a:picLocks noChangeAspect="1" noChangeArrowheads="1"/>
            </p:cNvPicPr>
            <p:nvPr/>
          </p:nvPicPr>
          <p:blipFill>
            <a:blip r:embed="rId7"/>
            <a:srcRect/>
            <a:stretch>
              <a:fillRect/>
            </a:stretch>
          </p:blipFill>
          <p:spPr bwMode="auto">
            <a:xfrm>
              <a:off x="4845" y="1498"/>
              <a:ext cx="255" cy="231"/>
            </a:xfrm>
            <a:prstGeom prst="rect">
              <a:avLst/>
            </a:prstGeom>
            <a:noFill/>
            <a:ln w="9525">
              <a:noFill/>
              <a:miter lim="800000"/>
              <a:headEnd/>
              <a:tailEnd/>
            </a:ln>
          </p:spPr>
        </p:pic>
        <p:pic>
          <p:nvPicPr>
            <p:cNvPr id="25616" name="Picture 17" descr="CertificationAuthority"/>
            <p:cNvPicPr>
              <a:picLocks noChangeAspect="1" noChangeArrowheads="1"/>
            </p:cNvPicPr>
            <p:nvPr/>
          </p:nvPicPr>
          <p:blipFill>
            <a:blip r:embed="rId7"/>
            <a:srcRect/>
            <a:stretch>
              <a:fillRect/>
            </a:stretch>
          </p:blipFill>
          <p:spPr bwMode="auto">
            <a:xfrm>
              <a:off x="3885" y="1470"/>
              <a:ext cx="255" cy="231"/>
            </a:xfrm>
            <a:prstGeom prst="rect">
              <a:avLst/>
            </a:prstGeom>
            <a:noFill/>
            <a:ln w="9525">
              <a:noFill/>
              <a:miter lim="800000"/>
              <a:headEnd/>
              <a:tailEnd/>
            </a:ln>
          </p:spPr>
        </p:pic>
        <p:pic>
          <p:nvPicPr>
            <p:cNvPr id="25617" name="Picture 18" descr="CertificationAuthority"/>
            <p:cNvPicPr>
              <a:picLocks noChangeAspect="1" noChangeArrowheads="1"/>
            </p:cNvPicPr>
            <p:nvPr/>
          </p:nvPicPr>
          <p:blipFill>
            <a:blip r:embed="rId6"/>
            <a:srcRect/>
            <a:stretch>
              <a:fillRect/>
            </a:stretch>
          </p:blipFill>
          <p:spPr bwMode="auto">
            <a:xfrm>
              <a:off x="4147" y="1491"/>
              <a:ext cx="256" cy="231"/>
            </a:xfrm>
            <a:prstGeom prst="rect">
              <a:avLst/>
            </a:prstGeom>
            <a:noFill/>
            <a:ln w="9525">
              <a:noFill/>
              <a:miter lim="800000"/>
              <a:headEnd/>
              <a:tailEnd/>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Stand-Alone vs. Enterprise CAs</a:t>
            </a:r>
          </a:p>
        </p:txBody>
      </p:sp>
      <p:graphicFrame>
        <p:nvGraphicFramePr>
          <p:cNvPr id="4" name="Group 331"/>
          <p:cNvGraphicFramePr>
            <a:graphicFrameLocks/>
          </p:cNvGraphicFramePr>
          <p:nvPr>
            <p:extLst>
              <p:ext uri="{D42A27DB-BD31-4B8C-83A1-F6EECF244321}">
                <p14:modId xmlns:p14="http://schemas.microsoft.com/office/powerpoint/2010/main" val="4145509670"/>
              </p:ext>
            </p:extLst>
          </p:nvPr>
        </p:nvGraphicFramePr>
        <p:xfrm>
          <a:off x="101601" y="820240"/>
          <a:ext cx="11988802" cy="5873112"/>
        </p:xfrm>
        <a:graphic>
          <a:graphicData uri="http://schemas.openxmlformats.org/drawingml/2006/table">
            <a:tbl>
              <a:tblPr>
                <a:tableStyleId>{E8B1032C-EA38-4F05-BA0D-38AFFFC7BED3}</a:tableStyleId>
              </a:tblPr>
              <a:tblGrid>
                <a:gridCol w="2034023">
                  <a:extLst>
                    <a:ext uri="{9D8B030D-6E8A-4147-A177-3AD203B41FA5}">
                      <a16:colId xmlns:a16="http://schemas.microsoft.com/office/drawing/2014/main" val="20000"/>
                    </a:ext>
                  </a:extLst>
                </a:gridCol>
                <a:gridCol w="4285815">
                  <a:extLst>
                    <a:ext uri="{9D8B030D-6E8A-4147-A177-3AD203B41FA5}">
                      <a16:colId xmlns:a16="http://schemas.microsoft.com/office/drawing/2014/main" val="20001"/>
                    </a:ext>
                  </a:extLst>
                </a:gridCol>
                <a:gridCol w="2150765">
                  <a:extLst>
                    <a:ext uri="{9D8B030D-6E8A-4147-A177-3AD203B41FA5}">
                      <a16:colId xmlns:a16="http://schemas.microsoft.com/office/drawing/2014/main" val="20002"/>
                    </a:ext>
                  </a:extLst>
                </a:gridCol>
                <a:gridCol w="3518199">
                  <a:extLst>
                    <a:ext uri="{9D8B030D-6E8A-4147-A177-3AD203B41FA5}">
                      <a16:colId xmlns:a16="http://schemas.microsoft.com/office/drawing/2014/main" val="20003"/>
                    </a:ext>
                  </a:extLst>
                </a:gridCol>
              </a:tblGrid>
              <a:tr h="429286">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 </a:t>
                      </a:r>
                      <a:r>
                        <a:rPr kumimoji="0" lang="en-CA" sz="18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Stand-alone CAs</a:t>
                      </a:r>
                      <a:endParaRPr kumimoji="0" lang="en-US" sz="18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anchor="ctr" horzOverflow="overflow"/>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18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Enterprise CAs</a:t>
                      </a:r>
                      <a:endParaRPr kumimoji="0" lang="en-US" sz="18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anchor="ctr" horzOverflow="overflow"/>
                </a:tc>
                <a:tc hMerge="1">
                  <a:txBody>
                    <a:bodyPr/>
                    <a:lstStyle/>
                    <a:p>
                      <a:endParaRPr lang="en-US"/>
                    </a:p>
                  </a:txBody>
                  <a:tcPr/>
                </a:tc>
                <a:extLst>
                  <a:ext uri="{0D108BD9-81ED-4DB2-BD59-A6C34878D82A}">
                    <a16:rowId xmlns:a16="http://schemas.microsoft.com/office/drawing/2014/main" val="10000"/>
                  </a:ext>
                </a:extLst>
              </a:tr>
              <a:tr h="1172931">
                <a:tc rowSpan="2">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rowSpan="2">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Must be used if any CA (root/intermediate/policy) is offline, because a stand-alone CA is not joined to an AD DS domain</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rPr>
                        <a:t>Requires the use of AD DS</a:t>
                      </a:r>
                    </a:p>
                  </a:txBody>
                  <a:tcPr marL="121920" marR="121920" horzOverflow="overflow"/>
                </a:tc>
                <a:extLst>
                  <a:ext uri="{0D108BD9-81ED-4DB2-BD59-A6C34878D82A}">
                    <a16:rowId xmlns:a16="http://schemas.microsoft.com/office/drawing/2014/main" val="10001"/>
                  </a:ext>
                </a:extLst>
              </a:tr>
              <a:tr h="1135750">
                <a:tc vMerge="1">
                  <a:txBody>
                    <a:bodyPr/>
                    <a:lstStyle/>
                    <a:p>
                      <a:endParaRPr lang="en-US" dirty="0"/>
                    </a:p>
                  </a:txBody>
                  <a:tcPr/>
                </a:tc>
                <a:tc vMerge="1">
                  <a:txBody>
                    <a:bodyPr/>
                    <a:lstStyle/>
                    <a:p>
                      <a:endParaRPr lang="en-US"/>
                    </a:p>
                  </a:txBody>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Can use Group Policy to propagate certificate to trusted root CA certificate store</a:t>
                      </a:r>
                      <a:r>
                        <a:rPr kumimoji="0" lang="en-US"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  </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2"/>
                  </a:ext>
                </a:extLst>
              </a:tr>
              <a:tr h="88899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Users provide identifying information and specify type of certificate</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Publishes user certificates and CRLs to AD DS</a:t>
                      </a:r>
                      <a:r>
                        <a:rPr kumimoji="0" lang="en-US"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 </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3"/>
                  </a:ext>
                </a:extLst>
              </a:tr>
              <a:tr h="110870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Does not require certificate templates</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Issues certificates based upon a certificate template</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4"/>
                  </a:ext>
                </a:extLst>
              </a:tr>
              <a:tr h="113744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All certificate requests are kept pending until administrator approval</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Supports autoenrollment for issuing certificates</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5"/>
                  </a:ext>
                </a:extLst>
              </a:tr>
            </a:tbl>
          </a:graphicData>
        </a:graphic>
      </p:graphicFrame>
      <p:grpSp>
        <p:nvGrpSpPr>
          <p:cNvPr id="3" name="Group 4"/>
          <p:cNvGrpSpPr/>
          <p:nvPr/>
        </p:nvGrpSpPr>
        <p:grpSpPr>
          <a:xfrm>
            <a:off x="559651" y="1655054"/>
            <a:ext cx="1018175" cy="1094575"/>
            <a:chOff x="419738" y="1655053"/>
            <a:chExt cx="763631" cy="1094575"/>
          </a:xfrm>
        </p:grpSpPr>
        <p:grpSp>
          <p:nvGrpSpPr>
            <p:cNvPr id="5" name="Group 5"/>
            <p:cNvGrpSpPr/>
            <p:nvPr/>
          </p:nvGrpSpPr>
          <p:grpSpPr>
            <a:xfrm>
              <a:off x="419738" y="1844916"/>
              <a:ext cx="763631" cy="904712"/>
              <a:chOff x="419738" y="1844916"/>
              <a:chExt cx="763631" cy="904712"/>
            </a:xfrm>
          </p:grpSpPr>
          <p:pic>
            <p:nvPicPr>
              <p:cNvPr id="9" name="Picture 8"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738" y="1844916"/>
                <a:ext cx="509965" cy="904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671" y="2139924"/>
                <a:ext cx="433698" cy="46008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C:\Users\Sally\Desktop\ID Resources\LeX Graphics 7_2013\globe_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15" y="1655053"/>
              <a:ext cx="467648" cy="467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ally\Desktop\ID Resources\LeX Graphics 7_2013\erro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543" y="1814224"/>
              <a:ext cx="319047" cy="3190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The image depicts the process of how a client computer locates AD°LDS when it is published in AD°DS.  This first graphic shows AD°LDS publish service connection point (SCP) to AD°DS.  The second image shows the client computers query AD°DS for SCP of AD°LDS services published in the domain.  If the client computers cannot locate AD°LDS services by querying AD°DS for SCP, they use DNS. To use DNS, you must know the host names of the AD°LDS server(s).&#10;&#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9170" y="1658138"/>
            <a:ext cx="1618191" cy="63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11"/>
          <p:cNvGrpSpPr/>
          <p:nvPr/>
        </p:nvGrpSpPr>
        <p:grpSpPr>
          <a:xfrm>
            <a:off x="6532123" y="2824611"/>
            <a:ext cx="1803581" cy="644401"/>
            <a:chOff x="4637234" y="2838976"/>
            <a:chExt cx="1352686" cy="644401"/>
          </a:xfrm>
        </p:grpSpPr>
        <p:pic>
          <p:nvPicPr>
            <p:cNvPr id="13"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7234" y="2838976"/>
              <a:ext cx="543880" cy="61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C:\Users\Sally\Desktop\ID Resources\LeX Graphics 7_2013\Document_writin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99867" y="2923168"/>
              <a:ext cx="334962" cy="56020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4"/>
            <p:cNvGrpSpPr/>
            <p:nvPr/>
          </p:nvGrpSpPr>
          <p:grpSpPr>
            <a:xfrm>
              <a:off x="5601900" y="2973132"/>
              <a:ext cx="388020" cy="453894"/>
              <a:chOff x="636588" y="1859605"/>
              <a:chExt cx="763631" cy="904712"/>
            </a:xfrm>
          </p:grpSpPr>
          <p:pic>
            <p:nvPicPr>
              <p:cNvPr id="16" name="Picture 15" descr="C:\Users\Sally\Desktop\ID Resources\LeX Graphics 7_2013\serv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588" y="1859605"/>
                <a:ext cx="509965" cy="904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Sally\Desktop\ID Resources\LeX Graphics 7_2013\certificat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6521" y="2154613"/>
                <a:ext cx="433698" cy="46008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7"/>
          <p:cNvGrpSpPr/>
          <p:nvPr/>
        </p:nvGrpSpPr>
        <p:grpSpPr>
          <a:xfrm>
            <a:off x="322926" y="3741651"/>
            <a:ext cx="1486021" cy="735064"/>
            <a:chOff x="146043" y="3759448"/>
            <a:chExt cx="1261298" cy="751932"/>
          </a:xfrm>
        </p:grpSpPr>
        <p:pic>
          <p:nvPicPr>
            <p:cNvPr id="19" name="Picture 18" descr="C:\Users\Sally\Desktop\ID Resources\LeX Graphics 7_2013\computer_workstati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6043" y="3759448"/>
              <a:ext cx="666261" cy="7519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9"/>
            <p:cNvGrpSpPr/>
            <p:nvPr/>
          </p:nvGrpSpPr>
          <p:grpSpPr>
            <a:xfrm>
              <a:off x="366504" y="4102797"/>
              <a:ext cx="652656" cy="397130"/>
              <a:chOff x="366504" y="4102797"/>
              <a:chExt cx="652656" cy="397130"/>
            </a:xfrm>
          </p:grpSpPr>
          <p:sp>
            <p:nvSpPr>
              <p:cNvPr id="22" name="Rounded Rectangle 21"/>
              <p:cNvSpPr/>
              <p:nvPr/>
            </p:nvSpPr>
            <p:spPr>
              <a:xfrm>
                <a:off x="366504" y="4102797"/>
                <a:ext cx="652656" cy="397130"/>
              </a:xfrm>
              <a:prstGeom prst="roundRect">
                <a:avLst/>
              </a:prstGeom>
              <a:solidFill>
                <a:schemeClr val="bg1">
                  <a:lumMod val="7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23" name="Rounded Rectangle 22"/>
              <p:cNvSpPr/>
              <p:nvPr/>
            </p:nvSpPr>
            <p:spPr>
              <a:xfrm>
                <a:off x="408884" y="4110018"/>
                <a:ext cx="261062" cy="332145"/>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24" name="Rounded Rectangle 23"/>
              <p:cNvSpPr/>
              <p:nvPr/>
            </p:nvSpPr>
            <p:spPr>
              <a:xfrm>
                <a:off x="669947" y="4167782"/>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25" name="Rounded Rectangle 24"/>
              <p:cNvSpPr/>
              <p:nvPr/>
            </p:nvSpPr>
            <p:spPr>
              <a:xfrm>
                <a:off x="669947" y="4335660"/>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pic>
            <p:nvPicPr>
              <p:cNvPr id="26" name="Picture 25" descr="C:\Users\Sally\Desktop\ID Resources\LeX Graphics 7_2013\user_blue_half.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4630" y="4149749"/>
                <a:ext cx="169572" cy="28519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43" y="3886416"/>
              <a:ext cx="433698" cy="4600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26"/>
          <p:cNvGrpSpPr/>
          <p:nvPr/>
        </p:nvGrpSpPr>
        <p:grpSpPr>
          <a:xfrm>
            <a:off x="335250" y="4615759"/>
            <a:ext cx="1263769" cy="986813"/>
            <a:chOff x="146044" y="4615758"/>
            <a:chExt cx="1094608" cy="939409"/>
          </a:xfrm>
        </p:grpSpPr>
        <p:pic>
          <p:nvPicPr>
            <p:cNvPr id="28" name="Picture 2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044" y="4615758"/>
              <a:ext cx="798986" cy="8475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Users\Sally\Desktop\ID Resources\LeX Graphics 7_2013\applicati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4527" y="4747800"/>
              <a:ext cx="856125" cy="80736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descr="C:\Users\Sally\Desktop\ID Resources\LeX Graphics 7_2013\erro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341" y="4786760"/>
            <a:ext cx="425396" cy="31904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30"/>
          <p:cNvGrpSpPr/>
          <p:nvPr/>
        </p:nvGrpSpPr>
        <p:grpSpPr>
          <a:xfrm>
            <a:off x="353064" y="5754856"/>
            <a:ext cx="1577181" cy="989406"/>
            <a:chOff x="148739" y="5680837"/>
            <a:chExt cx="1182886" cy="989406"/>
          </a:xfrm>
        </p:grpSpPr>
        <p:pic>
          <p:nvPicPr>
            <p:cNvPr id="32" name="Picture 31" descr="C:\Users\Sally\Desktop\ID Resources\LeX Graphics 7_2013\computer_workstati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8739" y="5867400"/>
              <a:ext cx="666261" cy="7519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458" y="5839875"/>
              <a:ext cx="433698" cy="4600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Document_list_text.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6663" y="6026806"/>
              <a:ext cx="334962" cy="5602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user_green_half.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35852" y="6188834"/>
              <a:ext cx="304800" cy="481409"/>
            </a:xfrm>
            <a:prstGeom prst="rect">
              <a:avLst/>
            </a:prstGeom>
            <a:noFill/>
            <a:extLst>
              <a:ext uri="{909E8E84-426E-40DD-AFC4-6F175D3DCCD1}">
                <a14:hiddenFill xmlns:a14="http://schemas.microsoft.com/office/drawing/2010/main">
                  <a:solidFill>
                    <a:srgbClr val="FFFFFF"/>
                  </a:solidFill>
                </a14:hiddenFill>
              </a:ext>
            </a:extLst>
          </p:spPr>
        </p:pic>
        <p:sp>
          <p:nvSpPr>
            <p:cNvPr id="36" name="Curved Down Arrow 35"/>
            <p:cNvSpPr/>
            <p:nvPr/>
          </p:nvSpPr>
          <p:spPr bwMode="auto">
            <a:xfrm>
              <a:off x="223842" y="5680837"/>
              <a:ext cx="285323" cy="186857"/>
            </a:xfrm>
            <a:prstGeom prst="curved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31" name="Group 36"/>
          <p:cNvGrpSpPr/>
          <p:nvPr/>
        </p:nvGrpSpPr>
        <p:grpSpPr>
          <a:xfrm>
            <a:off x="6574476" y="4663163"/>
            <a:ext cx="1459477" cy="939409"/>
            <a:chOff x="4726300" y="4630184"/>
            <a:chExt cx="1094608" cy="939409"/>
          </a:xfrm>
        </p:grpSpPr>
        <p:pic>
          <p:nvPicPr>
            <p:cNvPr id="38" name="Picture 3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6300" y="4630184"/>
              <a:ext cx="798986" cy="8475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Sally\Desktop\ID Resources\LeX Graphics 7_2013\applicati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64783" y="4762226"/>
              <a:ext cx="856125" cy="807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9"/>
          <p:cNvGrpSpPr/>
          <p:nvPr/>
        </p:nvGrpSpPr>
        <p:grpSpPr>
          <a:xfrm>
            <a:off x="6636455" y="3844368"/>
            <a:ext cx="1594916" cy="706714"/>
            <a:chOff x="4690258" y="3814425"/>
            <a:chExt cx="1196187" cy="706714"/>
          </a:xfrm>
        </p:grpSpPr>
        <p:pic>
          <p:nvPicPr>
            <p:cNvPr id="41" name="Picture 40" descr="C:\Users\Sally\Desktop\ID Resources\LeX Graphics 7_2013\user_green_half.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90258" y="3814425"/>
              <a:ext cx="360409" cy="569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9507" y="3967684"/>
              <a:ext cx="433698" cy="4600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ally\Desktop\ID Resources\LeX Graphics 7_2013\Document_list_checks.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65282" y="3901008"/>
              <a:ext cx="365611" cy="611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2747" y="4061056"/>
              <a:ext cx="433698" cy="4600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44"/>
          <p:cNvGrpSpPr/>
          <p:nvPr/>
        </p:nvGrpSpPr>
        <p:grpSpPr>
          <a:xfrm>
            <a:off x="6904092" y="5823236"/>
            <a:ext cx="1203031" cy="940603"/>
            <a:chOff x="4909174" y="5729640"/>
            <a:chExt cx="902273" cy="940603"/>
          </a:xfrm>
        </p:grpSpPr>
        <p:pic>
          <p:nvPicPr>
            <p:cNvPr id="46" name="Picture 45" descr="C:\Users\Sally\Desktop\ID Resources\LeX Graphics 7_2013\computer_workstati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9174" y="5729640"/>
              <a:ext cx="666261" cy="75193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C:\Users\Sally\Desktop\ID Resources\LeX Graphics 7_2013\user_green_half.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30857" y="6105606"/>
              <a:ext cx="357495" cy="56463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7749" y="6026806"/>
              <a:ext cx="433698" cy="4600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279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Deploying a Root CA</a:t>
            </a:r>
          </a:p>
        </p:txBody>
      </p:sp>
      <p:sp>
        <p:nvSpPr>
          <p:cNvPr id="4" name="TextBox 42"/>
          <p:cNvSpPr txBox="1"/>
          <p:nvPr/>
        </p:nvSpPr>
        <p:spPr>
          <a:xfrm>
            <a:off x="298027" y="955042"/>
            <a:ext cx="11595947" cy="571438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173736" indent="-173736">
              <a:spcBef>
                <a:spcPts val="800"/>
              </a:spcBef>
              <a:buClr>
                <a:srgbClr val="0070C0"/>
              </a:buClr>
              <a:buFont typeface="Arial" panose="020B0604020202020204" pitchFamily="34" charset="0"/>
              <a:buChar char="•"/>
            </a:pPr>
            <a:r>
              <a:rPr lang="en-US" sz="2800" b="0" dirty="0">
                <a:latin typeface="Segoe UI" panose="020B0502040204020203" pitchFamily="34" charset="0"/>
                <a:ea typeface="Segoe UI" panose="020B0502040204020203" pitchFamily="34" charset="0"/>
                <a:cs typeface="Segoe UI" panose="020B0502040204020203" pitchFamily="34" charset="0"/>
              </a:rPr>
              <a:t>Computer name and domain membership cannot change</a:t>
            </a:r>
          </a:p>
          <a:p>
            <a:pPr marL="173736" indent="-173736">
              <a:spcBef>
                <a:spcPts val="800"/>
              </a:spcBef>
              <a:buClr>
                <a:srgbClr val="0070C0"/>
              </a:buClr>
              <a:buFont typeface="Arial" panose="020B0604020202020204" pitchFamily="34" charset="0"/>
              <a:buChar char="•"/>
            </a:pPr>
            <a:r>
              <a:rPr lang="en-US" sz="2800" b="0" dirty="0">
                <a:latin typeface="Segoe UI" panose="020B0502040204020203" pitchFamily="34" charset="0"/>
                <a:ea typeface="Segoe UI" panose="020B0502040204020203" pitchFamily="34" charset="0"/>
                <a:cs typeface="Segoe UI" panose="020B0502040204020203" pitchFamily="34" charset="0"/>
              </a:rPr>
              <a:t>When you plan private key configuration, consider the following:</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CSP or KSP</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Key character length with a default of 2,048</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The hash algorithm that is used to sign certificates issued by a CA</a:t>
            </a:r>
          </a:p>
          <a:p>
            <a:pPr marL="173736" indent="-173736">
              <a:spcBef>
                <a:spcPts val="800"/>
              </a:spcBef>
              <a:buClr>
                <a:srgbClr val="0070C0"/>
              </a:buClr>
              <a:buFont typeface="Arial" panose="020B0604020202020204" pitchFamily="34" charset="0"/>
              <a:buChar char="•"/>
            </a:pPr>
            <a:r>
              <a:rPr lang="en-US" sz="2800" b="0" dirty="0">
                <a:latin typeface="Segoe UI" panose="020B0502040204020203" pitchFamily="34" charset="0"/>
                <a:ea typeface="Segoe UI" panose="020B0502040204020203" pitchFamily="34" charset="0"/>
                <a:cs typeface="Segoe UI" panose="020B0502040204020203" pitchFamily="34" charset="0"/>
              </a:rPr>
              <a:t>When you plan a root CA, consider the following:</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Name and configuration</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Certificate database and log location</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Validity period</a:t>
            </a:r>
          </a:p>
          <a:p>
            <a:pPr lvl="1">
              <a:buClr>
                <a:srgbClr val="0070C0"/>
              </a:buClr>
            </a:pPr>
            <a:endParaRPr lang="en-US" sz="2800" b="0" dirty="0">
              <a:latin typeface="Segoe UI" panose="020B0502040204020203" pitchFamily="34" charset="0"/>
              <a:ea typeface="Segoe UI" panose="020B0502040204020203" pitchFamily="34" charset="0"/>
              <a:cs typeface="Segoe UI" panose="020B0502040204020203" pitchFamily="34" charset="0"/>
            </a:endParaRPr>
          </a:p>
          <a:p>
            <a:pPr marL="914400" lvl="1" indent="-457200">
              <a:buClr>
                <a:srgbClr val="0070C0"/>
              </a:buClr>
              <a:buFont typeface="Arial" panose="020B0604020202020204" pitchFamily="34" charset="0"/>
              <a:buChar char="•"/>
            </a:pPr>
            <a:endParaRPr lang="en-US" sz="2800" b="0" dirty="0">
              <a:latin typeface="Segoe UI" panose="020B0502040204020203" pitchFamily="34" charset="0"/>
              <a:ea typeface="Segoe UI" panose="020B0502040204020203" pitchFamily="34" charset="0"/>
              <a:cs typeface="Segoe UI" panose="020B0502040204020203" pitchFamily="34" charset="0"/>
            </a:endParaRPr>
          </a:p>
          <a:p>
            <a:pPr marL="800100" lvl="1" indent="-342900">
              <a:buClr>
                <a:srgbClr val="0070C0"/>
              </a:buClr>
              <a:buFont typeface="Arial" panose="020B0604020202020204" pitchFamily="34" charset="0"/>
              <a:buChar char="•"/>
            </a:pPr>
            <a:endParaRPr lang="en-US" sz="2800" b="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141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5715000" y="2590800"/>
            <a:ext cx="7083606" cy="1200329"/>
          </a:xfrm>
          <a:prstGeom prst="rect">
            <a:avLst/>
          </a:prstGeom>
          <a:noFill/>
        </p:spPr>
        <p:txBody>
          <a:bodyPr wrap="square" rtlCol="0">
            <a:spAutoFit/>
          </a:bodyPr>
          <a:lstStyle/>
          <a:p>
            <a:r>
              <a:rPr lang="en-US" sz="4400" dirty="0">
                <a:solidFill>
                  <a:schemeClr val="bg1"/>
                </a:solidFill>
              </a:rPr>
              <a:t>Overview of PKI </a:t>
            </a:r>
            <a:br>
              <a:rPr lang="en-US" sz="2800" dirty="0"/>
            </a:b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Deploying a Subordinate CA</a:t>
            </a:r>
          </a:p>
        </p:txBody>
      </p:sp>
      <p:grpSp>
        <p:nvGrpSpPr>
          <p:cNvPr id="3" name="Group 3" descr="This slide includes four different CA hierarchies. The first one, labelled Certificate Uses, is a three-level CA hierarchy with a root CA at the top, a subordinate CA at the second level, and three CAs at the third level each with one certificate type: Secure Multipurpose Internet Mail Extensions (S/MIME), Encrypting File System (EFS), and Remote Access Service (RAS). &#10;The second hierarchy, labelled Locations, is a three-level CA hierarchy with a root CA at the top, a subordinate CA at the second level, and three CAs at the third level each dedicated to one region: India, Canada and USA. &#10;The third hierarchy, labelled Load Balancing, is a three-level CA hierarchy with a root CA at the top, a subordinate CA at the second level, and three CAs at the third level. &#10;The fourth hierarchy, labelled Organizational Divisions, is a three-level CA hierarchy with a root CA at the top, a subordinate CA at the second level, and three CAs at the third level, each for a specified employee type: Employee, Contractor, and Partner.&#10;&#10;"/>
          <p:cNvGrpSpPr/>
          <p:nvPr/>
        </p:nvGrpSpPr>
        <p:grpSpPr>
          <a:xfrm>
            <a:off x="1331569" y="971089"/>
            <a:ext cx="9871937" cy="5721848"/>
            <a:chOff x="1456657" y="908450"/>
            <a:chExt cx="7403953" cy="5721848"/>
          </a:xfrm>
        </p:grpSpPr>
        <p:grpSp>
          <p:nvGrpSpPr>
            <p:cNvPr id="4" name="Group 4"/>
            <p:cNvGrpSpPr/>
            <p:nvPr/>
          </p:nvGrpSpPr>
          <p:grpSpPr>
            <a:xfrm>
              <a:off x="1456657" y="931270"/>
              <a:ext cx="3296108" cy="2830906"/>
              <a:chOff x="676328" y="876639"/>
              <a:chExt cx="3296108" cy="2830906"/>
            </a:xfrm>
          </p:grpSpPr>
          <p:sp>
            <p:nvSpPr>
              <p:cNvPr id="86" name="Line 103"/>
              <p:cNvSpPr>
                <a:spLocks noChangeShapeType="1"/>
              </p:cNvSpPr>
              <p:nvPr/>
            </p:nvSpPr>
            <p:spPr bwMode="auto">
              <a:xfrm>
                <a:off x="2102734" y="1200157"/>
                <a:ext cx="0" cy="1509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87" name="Line 104"/>
              <p:cNvSpPr>
                <a:spLocks noChangeShapeType="1"/>
              </p:cNvSpPr>
              <p:nvPr/>
            </p:nvSpPr>
            <p:spPr bwMode="auto">
              <a:xfrm>
                <a:off x="1024822" y="2320932"/>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88" name="Line 105"/>
              <p:cNvSpPr>
                <a:spLocks noChangeShapeType="1"/>
              </p:cNvSpPr>
              <p:nvPr/>
            </p:nvSpPr>
            <p:spPr bwMode="auto">
              <a:xfrm>
                <a:off x="1037522" y="2324107"/>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89" name="Line 106"/>
              <p:cNvSpPr>
                <a:spLocks noChangeShapeType="1"/>
              </p:cNvSpPr>
              <p:nvPr/>
            </p:nvSpPr>
            <p:spPr bwMode="auto">
              <a:xfrm>
                <a:off x="3131434" y="2327282"/>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90" name="Text Box 122"/>
              <p:cNvSpPr txBox="1">
                <a:spLocks noChangeArrowheads="1"/>
              </p:cNvSpPr>
              <p:nvPr/>
            </p:nvSpPr>
            <p:spPr bwMode="auto">
              <a:xfrm>
                <a:off x="2633897" y="1150351"/>
                <a:ext cx="699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91" name="Text Box 123"/>
              <p:cNvSpPr txBox="1">
                <a:spLocks noChangeArrowheads="1"/>
              </p:cNvSpPr>
              <p:nvPr/>
            </p:nvSpPr>
            <p:spPr bwMode="auto">
              <a:xfrm>
                <a:off x="2529952" y="1885773"/>
                <a:ext cx="1442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sp>
            <p:nvSpPr>
              <p:cNvPr id="92" name="Text Box 124"/>
              <p:cNvSpPr txBox="1">
                <a:spLocks noChangeArrowheads="1"/>
              </p:cNvSpPr>
              <p:nvPr/>
            </p:nvSpPr>
            <p:spPr bwMode="auto">
              <a:xfrm>
                <a:off x="2842936" y="3114887"/>
                <a:ext cx="8270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RAS</a:t>
                </a:r>
              </a:p>
            </p:txBody>
          </p:sp>
          <p:sp>
            <p:nvSpPr>
              <p:cNvPr id="93" name="Text Box 125"/>
              <p:cNvSpPr txBox="1">
                <a:spLocks noChangeArrowheads="1"/>
              </p:cNvSpPr>
              <p:nvPr/>
            </p:nvSpPr>
            <p:spPr bwMode="auto">
              <a:xfrm>
                <a:off x="1862282" y="3110596"/>
                <a:ext cx="8270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EFS</a:t>
                </a:r>
              </a:p>
            </p:txBody>
          </p:sp>
          <p:sp>
            <p:nvSpPr>
              <p:cNvPr id="94" name="Text Box 126"/>
              <p:cNvSpPr txBox="1">
                <a:spLocks noChangeArrowheads="1"/>
              </p:cNvSpPr>
              <p:nvPr/>
            </p:nvSpPr>
            <p:spPr bwMode="auto">
              <a:xfrm>
                <a:off x="676328" y="3114887"/>
                <a:ext cx="1265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S/MIME</a:t>
                </a:r>
              </a:p>
            </p:txBody>
          </p:sp>
          <p:sp>
            <p:nvSpPr>
              <p:cNvPr id="95" name="Text Box 163"/>
              <p:cNvSpPr txBox="1">
                <a:spLocks noChangeArrowheads="1"/>
              </p:cNvSpPr>
              <p:nvPr/>
            </p:nvSpPr>
            <p:spPr bwMode="auto">
              <a:xfrm>
                <a:off x="1312857" y="3368991"/>
                <a:ext cx="1938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Certificate Uses</a:t>
                </a:r>
              </a:p>
            </p:txBody>
          </p:sp>
          <p:grpSp>
            <p:nvGrpSpPr>
              <p:cNvPr id="5" name="Group 95"/>
              <p:cNvGrpSpPr/>
              <p:nvPr/>
            </p:nvGrpSpPr>
            <p:grpSpPr>
              <a:xfrm>
                <a:off x="850244" y="876639"/>
                <a:ext cx="2771148" cy="2241585"/>
                <a:chOff x="1068435" y="857514"/>
                <a:chExt cx="2771148" cy="2241585"/>
              </a:xfrm>
            </p:grpSpPr>
            <p:grpSp>
              <p:nvGrpSpPr>
                <p:cNvPr id="6" name="Group 96"/>
                <p:cNvGrpSpPr/>
                <p:nvPr/>
              </p:nvGrpSpPr>
              <p:grpSpPr>
                <a:xfrm>
                  <a:off x="2155867" y="857514"/>
                  <a:ext cx="676344" cy="685408"/>
                  <a:chOff x="2120900" y="999197"/>
                  <a:chExt cx="676344" cy="685408"/>
                </a:xfrm>
              </p:grpSpPr>
              <p:pic>
                <p:nvPicPr>
                  <p:cNvPr id="110" name="Picture 10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97"/>
                <p:cNvGrpSpPr/>
                <p:nvPr/>
              </p:nvGrpSpPr>
              <p:grpSpPr>
                <a:xfrm>
                  <a:off x="2129365" y="1566498"/>
                  <a:ext cx="676344" cy="685408"/>
                  <a:chOff x="2120900" y="999197"/>
                  <a:chExt cx="676344" cy="685408"/>
                </a:xfrm>
              </p:grpSpPr>
              <p:pic>
                <p:nvPicPr>
                  <p:cNvPr id="108" name="Picture 10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98"/>
                <p:cNvGrpSpPr/>
                <p:nvPr/>
              </p:nvGrpSpPr>
              <p:grpSpPr>
                <a:xfrm>
                  <a:off x="1068435" y="2396521"/>
                  <a:ext cx="676344" cy="685408"/>
                  <a:chOff x="2120900" y="999197"/>
                  <a:chExt cx="676344" cy="685408"/>
                </a:xfrm>
              </p:grpSpPr>
              <p:pic>
                <p:nvPicPr>
                  <p:cNvPr id="106" name="Picture 10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99"/>
                <p:cNvGrpSpPr/>
                <p:nvPr/>
              </p:nvGrpSpPr>
              <p:grpSpPr>
                <a:xfrm>
                  <a:off x="2123604" y="2413691"/>
                  <a:ext cx="676344" cy="685408"/>
                  <a:chOff x="2120900" y="999197"/>
                  <a:chExt cx="676344" cy="685408"/>
                </a:xfrm>
              </p:grpSpPr>
              <p:pic>
                <p:nvPicPr>
                  <p:cNvPr id="104" name="Picture 10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00"/>
                <p:cNvGrpSpPr/>
                <p:nvPr/>
              </p:nvGrpSpPr>
              <p:grpSpPr>
                <a:xfrm>
                  <a:off x="3163239" y="2409451"/>
                  <a:ext cx="676344" cy="685408"/>
                  <a:chOff x="2120900" y="999197"/>
                  <a:chExt cx="676344" cy="685408"/>
                </a:xfrm>
              </p:grpSpPr>
              <p:pic>
                <p:nvPicPr>
                  <p:cNvPr id="102" name="Picture 10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 name="Group 5"/>
            <p:cNvGrpSpPr/>
            <p:nvPr/>
          </p:nvGrpSpPr>
          <p:grpSpPr>
            <a:xfrm>
              <a:off x="1663016" y="3832013"/>
              <a:ext cx="3320860" cy="2729116"/>
              <a:chOff x="884513" y="3873888"/>
              <a:chExt cx="3320860" cy="2729116"/>
            </a:xfrm>
          </p:grpSpPr>
          <p:sp>
            <p:nvSpPr>
              <p:cNvPr id="62" name="Text Box 134"/>
              <p:cNvSpPr txBox="1">
                <a:spLocks noChangeArrowheads="1"/>
              </p:cNvSpPr>
              <p:nvPr/>
            </p:nvSpPr>
            <p:spPr bwMode="auto">
              <a:xfrm>
                <a:off x="2871769" y="4217646"/>
                <a:ext cx="7675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63" name="Text Box 135"/>
              <p:cNvSpPr txBox="1">
                <a:spLocks noChangeArrowheads="1"/>
              </p:cNvSpPr>
              <p:nvPr/>
            </p:nvSpPr>
            <p:spPr bwMode="auto">
              <a:xfrm>
                <a:off x="2623321" y="4905102"/>
                <a:ext cx="15820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grpSp>
            <p:nvGrpSpPr>
              <p:cNvPr id="22" name="Group 63"/>
              <p:cNvGrpSpPr/>
              <p:nvPr/>
            </p:nvGrpSpPr>
            <p:grpSpPr>
              <a:xfrm>
                <a:off x="884513" y="3873888"/>
                <a:ext cx="2771148" cy="2729116"/>
                <a:chOff x="1102704" y="3775251"/>
                <a:chExt cx="2771148" cy="2729116"/>
              </a:xfrm>
            </p:grpSpPr>
            <p:sp>
              <p:nvSpPr>
                <p:cNvPr id="65" name="Line 95"/>
                <p:cNvSpPr>
                  <a:spLocks noChangeShapeType="1"/>
                </p:cNvSpPr>
                <p:nvPr/>
              </p:nvSpPr>
              <p:spPr bwMode="auto">
                <a:xfrm>
                  <a:off x="2335213" y="4090228"/>
                  <a:ext cx="0" cy="15097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6" name="Line 96"/>
                <p:cNvSpPr>
                  <a:spLocks noChangeShapeType="1"/>
                </p:cNvSpPr>
                <p:nvPr/>
              </p:nvSpPr>
              <p:spPr bwMode="auto">
                <a:xfrm>
                  <a:off x="1257300" y="5225291"/>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7" name="Line 97"/>
                <p:cNvSpPr>
                  <a:spLocks noChangeShapeType="1"/>
                </p:cNvSpPr>
                <p:nvPr/>
              </p:nvSpPr>
              <p:spPr bwMode="auto">
                <a:xfrm>
                  <a:off x="1270000" y="5214178"/>
                  <a:ext cx="0" cy="32346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8" name="Line 98"/>
                <p:cNvSpPr>
                  <a:spLocks noChangeShapeType="1"/>
                </p:cNvSpPr>
                <p:nvPr/>
              </p:nvSpPr>
              <p:spPr bwMode="auto">
                <a:xfrm>
                  <a:off x="3363913" y="5217353"/>
                  <a:ext cx="0" cy="382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9" name="Text Box 165"/>
                <p:cNvSpPr txBox="1">
                  <a:spLocks noChangeArrowheads="1"/>
                </p:cNvSpPr>
                <p:nvPr/>
              </p:nvSpPr>
              <p:spPr bwMode="auto">
                <a:xfrm>
                  <a:off x="1521861" y="6165813"/>
                  <a:ext cx="2223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Load Balancing</a:t>
                  </a:r>
                </a:p>
              </p:txBody>
            </p:sp>
            <p:grpSp>
              <p:nvGrpSpPr>
                <p:cNvPr id="23" name="Group 69"/>
                <p:cNvGrpSpPr/>
                <p:nvPr/>
              </p:nvGrpSpPr>
              <p:grpSpPr>
                <a:xfrm>
                  <a:off x="1102704" y="3775251"/>
                  <a:ext cx="2771148" cy="2301219"/>
                  <a:chOff x="1068435" y="857514"/>
                  <a:chExt cx="2771148" cy="2301219"/>
                </a:xfrm>
              </p:grpSpPr>
              <p:grpSp>
                <p:nvGrpSpPr>
                  <p:cNvPr id="24" name="Group 70"/>
                  <p:cNvGrpSpPr/>
                  <p:nvPr/>
                </p:nvGrpSpPr>
                <p:grpSpPr>
                  <a:xfrm>
                    <a:off x="2155867" y="857514"/>
                    <a:ext cx="676344" cy="685408"/>
                    <a:chOff x="2120900" y="999197"/>
                    <a:chExt cx="676344" cy="685408"/>
                  </a:xfrm>
                </p:grpSpPr>
                <p:pic>
                  <p:nvPicPr>
                    <p:cNvPr id="84" name="Picture 8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71"/>
                  <p:cNvGrpSpPr/>
                  <p:nvPr/>
                </p:nvGrpSpPr>
                <p:grpSpPr>
                  <a:xfrm>
                    <a:off x="2129365" y="1626132"/>
                    <a:ext cx="676344" cy="685408"/>
                    <a:chOff x="2120900" y="999197"/>
                    <a:chExt cx="676344" cy="685408"/>
                  </a:xfrm>
                </p:grpSpPr>
                <p:pic>
                  <p:nvPicPr>
                    <p:cNvPr id="82" name="Picture 8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72"/>
                  <p:cNvGrpSpPr/>
                  <p:nvPr/>
                </p:nvGrpSpPr>
                <p:grpSpPr>
                  <a:xfrm>
                    <a:off x="1068435" y="2456155"/>
                    <a:ext cx="676344" cy="685408"/>
                    <a:chOff x="2120900" y="999197"/>
                    <a:chExt cx="676344" cy="685408"/>
                  </a:xfrm>
                </p:grpSpPr>
                <p:pic>
                  <p:nvPicPr>
                    <p:cNvPr id="80" name="Picture 7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73"/>
                  <p:cNvGrpSpPr/>
                  <p:nvPr/>
                </p:nvGrpSpPr>
                <p:grpSpPr>
                  <a:xfrm>
                    <a:off x="2123604" y="2473325"/>
                    <a:ext cx="676344" cy="685408"/>
                    <a:chOff x="2120900" y="999197"/>
                    <a:chExt cx="676344" cy="685408"/>
                  </a:xfrm>
                </p:grpSpPr>
                <p:pic>
                  <p:nvPicPr>
                    <p:cNvPr id="78" name="Picture 7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74"/>
                  <p:cNvGrpSpPr/>
                  <p:nvPr/>
                </p:nvGrpSpPr>
                <p:grpSpPr>
                  <a:xfrm>
                    <a:off x="3163239" y="2469085"/>
                    <a:ext cx="676344" cy="685408"/>
                    <a:chOff x="2120900" y="999197"/>
                    <a:chExt cx="676344" cy="685408"/>
                  </a:xfrm>
                </p:grpSpPr>
                <p:pic>
                  <p:nvPicPr>
                    <p:cNvPr id="76" name="Picture 7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49" name="Group 6"/>
            <p:cNvGrpSpPr/>
            <p:nvPr/>
          </p:nvGrpSpPr>
          <p:grpSpPr>
            <a:xfrm>
              <a:off x="4678031" y="908450"/>
              <a:ext cx="3403253" cy="2853726"/>
              <a:chOff x="5323772" y="908450"/>
              <a:chExt cx="3403253" cy="2853726"/>
            </a:xfrm>
          </p:grpSpPr>
          <p:sp>
            <p:nvSpPr>
              <p:cNvPr id="36" name="Line 99"/>
              <p:cNvSpPr>
                <a:spLocks noChangeShapeType="1"/>
              </p:cNvSpPr>
              <p:nvPr/>
            </p:nvSpPr>
            <p:spPr bwMode="auto">
              <a:xfrm>
                <a:off x="6685847" y="1285259"/>
                <a:ext cx="0" cy="15097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37" name="Line 100"/>
              <p:cNvSpPr>
                <a:spLocks noChangeShapeType="1"/>
              </p:cNvSpPr>
              <p:nvPr/>
            </p:nvSpPr>
            <p:spPr bwMode="auto">
              <a:xfrm>
                <a:off x="5607934" y="2391747"/>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Line 101"/>
              <p:cNvSpPr>
                <a:spLocks noChangeShapeType="1"/>
              </p:cNvSpPr>
              <p:nvPr/>
            </p:nvSpPr>
            <p:spPr bwMode="auto">
              <a:xfrm>
                <a:off x="5620634" y="2409209"/>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39" name="Line 102"/>
              <p:cNvSpPr>
                <a:spLocks noChangeShapeType="1"/>
              </p:cNvSpPr>
              <p:nvPr/>
            </p:nvSpPr>
            <p:spPr bwMode="auto">
              <a:xfrm>
                <a:off x="7714547" y="2412384"/>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40" name="Text Box 127"/>
              <p:cNvSpPr txBox="1">
                <a:spLocks noChangeArrowheads="1"/>
              </p:cNvSpPr>
              <p:nvPr/>
            </p:nvSpPr>
            <p:spPr bwMode="auto">
              <a:xfrm>
                <a:off x="5323772" y="3145946"/>
                <a:ext cx="8331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India</a:t>
                </a:r>
              </a:p>
            </p:txBody>
          </p:sp>
          <p:sp>
            <p:nvSpPr>
              <p:cNvPr id="41" name="Text Box 128"/>
              <p:cNvSpPr txBox="1">
                <a:spLocks noChangeArrowheads="1"/>
              </p:cNvSpPr>
              <p:nvPr/>
            </p:nvSpPr>
            <p:spPr bwMode="auto">
              <a:xfrm>
                <a:off x="6273097" y="3145946"/>
                <a:ext cx="11055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Canada</a:t>
                </a:r>
              </a:p>
            </p:txBody>
          </p:sp>
          <p:sp>
            <p:nvSpPr>
              <p:cNvPr id="42" name="Text Box 129"/>
              <p:cNvSpPr txBox="1">
                <a:spLocks noChangeArrowheads="1"/>
              </p:cNvSpPr>
              <p:nvPr/>
            </p:nvSpPr>
            <p:spPr bwMode="auto">
              <a:xfrm>
                <a:off x="7430384" y="3145945"/>
                <a:ext cx="7908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USA</a:t>
                </a:r>
              </a:p>
            </p:txBody>
          </p:sp>
          <p:sp>
            <p:nvSpPr>
              <p:cNvPr id="43" name="Text Box 130"/>
              <p:cNvSpPr txBox="1">
                <a:spLocks noChangeArrowheads="1"/>
              </p:cNvSpPr>
              <p:nvPr/>
            </p:nvSpPr>
            <p:spPr bwMode="auto">
              <a:xfrm>
                <a:off x="7200538" y="1300580"/>
                <a:ext cx="7682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44" name="Text Box 131"/>
              <p:cNvSpPr txBox="1">
                <a:spLocks noChangeArrowheads="1"/>
              </p:cNvSpPr>
              <p:nvPr/>
            </p:nvSpPr>
            <p:spPr bwMode="auto">
              <a:xfrm>
                <a:off x="7143388" y="1948280"/>
                <a:ext cx="1583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sp>
            <p:nvSpPr>
              <p:cNvPr id="45" name="Text Box 164"/>
              <p:cNvSpPr txBox="1">
                <a:spLocks noChangeArrowheads="1"/>
              </p:cNvSpPr>
              <p:nvPr/>
            </p:nvSpPr>
            <p:spPr bwMode="auto">
              <a:xfrm>
                <a:off x="6208909" y="3423622"/>
                <a:ext cx="172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Locations</a:t>
                </a:r>
              </a:p>
            </p:txBody>
          </p:sp>
          <p:grpSp>
            <p:nvGrpSpPr>
              <p:cNvPr id="50" name="Group 45"/>
              <p:cNvGrpSpPr/>
              <p:nvPr/>
            </p:nvGrpSpPr>
            <p:grpSpPr>
              <a:xfrm>
                <a:off x="5418492" y="908450"/>
                <a:ext cx="2771148" cy="2296979"/>
                <a:chOff x="1068435" y="857514"/>
                <a:chExt cx="2771148" cy="2296979"/>
              </a:xfrm>
            </p:grpSpPr>
            <p:grpSp>
              <p:nvGrpSpPr>
                <p:cNvPr id="51" name="Group 46"/>
                <p:cNvGrpSpPr/>
                <p:nvPr/>
              </p:nvGrpSpPr>
              <p:grpSpPr>
                <a:xfrm>
                  <a:off x="2155867" y="857514"/>
                  <a:ext cx="676344" cy="685408"/>
                  <a:chOff x="2120900" y="999197"/>
                  <a:chExt cx="676344" cy="685408"/>
                </a:xfrm>
              </p:grpSpPr>
              <p:pic>
                <p:nvPicPr>
                  <p:cNvPr id="60" name="Picture 5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47"/>
                <p:cNvGrpSpPr/>
                <p:nvPr/>
              </p:nvGrpSpPr>
              <p:grpSpPr>
                <a:xfrm>
                  <a:off x="2129365" y="1626132"/>
                  <a:ext cx="676344" cy="685408"/>
                  <a:chOff x="2120900" y="999197"/>
                  <a:chExt cx="676344" cy="685408"/>
                </a:xfrm>
              </p:grpSpPr>
              <p:pic>
                <p:nvPicPr>
                  <p:cNvPr id="58" name="Picture 5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48"/>
                <p:cNvGrpSpPr/>
                <p:nvPr/>
              </p:nvGrpSpPr>
              <p:grpSpPr>
                <a:xfrm>
                  <a:off x="1068435" y="2456155"/>
                  <a:ext cx="676344" cy="685408"/>
                  <a:chOff x="2120900" y="999197"/>
                  <a:chExt cx="676344" cy="685408"/>
                </a:xfrm>
              </p:grpSpPr>
              <p:pic>
                <p:nvPicPr>
                  <p:cNvPr id="56" name="Picture 5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49"/>
                <p:cNvGrpSpPr/>
                <p:nvPr/>
              </p:nvGrpSpPr>
              <p:grpSpPr>
                <a:xfrm>
                  <a:off x="2123604" y="2473325"/>
                  <a:ext cx="676344" cy="665530"/>
                  <a:chOff x="2120900" y="999197"/>
                  <a:chExt cx="676344" cy="665530"/>
                </a:xfrm>
              </p:grpSpPr>
              <p:pic>
                <p:nvPicPr>
                  <p:cNvPr id="54" name="Picture 5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23191"/>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50"/>
                <p:cNvGrpSpPr/>
                <p:nvPr/>
              </p:nvGrpSpPr>
              <p:grpSpPr>
                <a:xfrm>
                  <a:off x="3163239" y="2469085"/>
                  <a:ext cx="676344" cy="685408"/>
                  <a:chOff x="2120900" y="999197"/>
                  <a:chExt cx="676344" cy="685408"/>
                </a:xfrm>
              </p:grpSpPr>
              <p:pic>
                <p:nvPicPr>
                  <p:cNvPr id="52" name="Picture 5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73" name="Group 7"/>
            <p:cNvGrpSpPr/>
            <p:nvPr/>
          </p:nvGrpSpPr>
          <p:grpSpPr>
            <a:xfrm>
              <a:off x="4661804" y="3730649"/>
              <a:ext cx="4198806" cy="2899649"/>
              <a:chOff x="5105195" y="3943143"/>
              <a:chExt cx="4198806" cy="2899649"/>
            </a:xfrm>
          </p:grpSpPr>
          <p:sp>
            <p:nvSpPr>
              <p:cNvPr id="9" name="Line 91"/>
              <p:cNvSpPr>
                <a:spLocks noChangeShapeType="1"/>
              </p:cNvSpPr>
              <p:nvPr/>
            </p:nvSpPr>
            <p:spPr bwMode="auto">
              <a:xfrm>
                <a:off x="6685847" y="4309584"/>
                <a:ext cx="0" cy="1509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0" name="Line 92"/>
              <p:cNvSpPr>
                <a:spLocks noChangeShapeType="1"/>
              </p:cNvSpPr>
              <p:nvPr/>
            </p:nvSpPr>
            <p:spPr bwMode="auto">
              <a:xfrm>
                <a:off x="5607934" y="5430359"/>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1" name="Line 93"/>
              <p:cNvSpPr>
                <a:spLocks noChangeShapeType="1"/>
              </p:cNvSpPr>
              <p:nvPr/>
            </p:nvSpPr>
            <p:spPr bwMode="auto">
              <a:xfrm>
                <a:off x="5620634" y="5433534"/>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2" name="Line 94"/>
              <p:cNvSpPr>
                <a:spLocks noChangeShapeType="1"/>
              </p:cNvSpPr>
              <p:nvPr/>
            </p:nvSpPr>
            <p:spPr bwMode="auto">
              <a:xfrm>
                <a:off x="7714547" y="5436709"/>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3" name="Text Box 132"/>
              <p:cNvSpPr txBox="1">
                <a:spLocks noChangeArrowheads="1"/>
              </p:cNvSpPr>
              <p:nvPr/>
            </p:nvSpPr>
            <p:spPr bwMode="auto">
              <a:xfrm>
                <a:off x="7158298" y="4285354"/>
                <a:ext cx="10313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14" name="Text Box 133"/>
              <p:cNvSpPr txBox="1">
                <a:spLocks noChangeArrowheads="1"/>
              </p:cNvSpPr>
              <p:nvPr/>
            </p:nvSpPr>
            <p:spPr bwMode="auto">
              <a:xfrm>
                <a:off x="7178176" y="4992688"/>
                <a:ext cx="21258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sp>
            <p:nvSpPr>
              <p:cNvPr id="15" name="Text Box 139"/>
              <p:cNvSpPr txBox="1">
                <a:spLocks noChangeArrowheads="1"/>
              </p:cNvSpPr>
              <p:nvPr/>
            </p:nvSpPr>
            <p:spPr bwMode="auto">
              <a:xfrm>
                <a:off x="5105195" y="6197622"/>
                <a:ext cx="1352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Employee</a:t>
                </a:r>
              </a:p>
            </p:txBody>
          </p:sp>
          <p:sp>
            <p:nvSpPr>
              <p:cNvPr id="16" name="Text Box 140"/>
              <p:cNvSpPr txBox="1">
                <a:spLocks noChangeArrowheads="1"/>
              </p:cNvSpPr>
              <p:nvPr/>
            </p:nvSpPr>
            <p:spPr bwMode="auto">
              <a:xfrm>
                <a:off x="6230371" y="6226197"/>
                <a:ext cx="13867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Contractor</a:t>
                </a:r>
              </a:p>
            </p:txBody>
          </p:sp>
          <p:sp>
            <p:nvSpPr>
              <p:cNvPr id="17" name="Text Box 141"/>
              <p:cNvSpPr txBox="1">
                <a:spLocks noChangeArrowheads="1"/>
              </p:cNvSpPr>
              <p:nvPr/>
            </p:nvSpPr>
            <p:spPr bwMode="auto">
              <a:xfrm>
                <a:off x="7512517" y="6218033"/>
                <a:ext cx="11471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Partner</a:t>
                </a:r>
              </a:p>
            </p:txBody>
          </p:sp>
          <p:grpSp>
            <p:nvGrpSpPr>
              <p:cNvPr id="74" name="Group 17"/>
              <p:cNvGrpSpPr/>
              <p:nvPr/>
            </p:nvGrpSpPr>
            <p:grpSpPr>
              <a:xfrm>
                <a:off x="5434920" y="3943143"/>
                <a:ext cx="2771148" cy="2899649"/>
                <a:chOff x="5653111" y="3804750"/>
                <a:chExt cx="2771148" cy="2899649"/>
              </a:xfrm>
            </p:grpSpPr>
            <p:sp>
              <p:nvSpPr>
                <p:cNvPr id="19" name="Text Box 166"/>
                <p:cNvSpPr txBox="1">
                  <a:spLocks noChangeArrowheads="1"/>
                </p:cNvSpPr>
                <p:nvPr/>
              </p:nvSpPr>
              <p:spPr bwMode="auto">
                <a:xfrm>
                  <a:off x="5872840" y="6365845"/>
                  <a:ext cx="2336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grpSp>
              <p:nvGrpSpPr>
                <p:cNvPr id="75" name="Group 19"/>
                <p:cNvGrpSpPr/>
                <p:nvPr/>
              </p:nvGrpSpPr>
              <p:grpSpPr>
                <a:xfrm>
                  <a:off x="5653111" y="3804750"/>
                  <a:ext cx="2771148" cy="2296979"/>
                  <a:chOff x="1068435" y="857514"/>
                  <a:chExt cx="2771148" cy="2296979"/>
                </a:xfrm>
              </p:grpSpPr>
              <p:grpSp>
                <p:nvGrpSpPr>
                  <p:cNvPr id="96" name="Group 20"/>
                  <p:cNvGrpSpPr/>
                  <p:nvPr/>
                </p:nvGrpSpPr>
                <p:grpSpPr>
                  <a:xfrm>
                    <a:off x="2155867" y="857514"/>
                    <a:ext cx="676344" cy="685408"/>
                    <a:chOff x="2120900" y="999197"/>
                    <a:chExt cx="676344" cy="685408"/>
                  </a:xfrm>
                </p:grpSpPr>
                <p:pic>
                  <p:nvPicPr>
                    <p:cNvPr id="34" name="Picture 3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21"/>
                  <p:cNvGrpSpPr/>
                  <p:nvPr/>
                </p:nvGrpSpPr>
                <p:grpSpPr>
                  <a:xfrm>
                    <a:off x="2129365" y="1626132"/>
                    <a:ext cx="676344" cy="685408"/>
                    <a:chOff x="2120900" y="999197"/>
                    <a:chExt cx="676344" cy="685408"/>
                  </a:xfrm>
                </p:grpSpPr>
                <p:pic>
                  <p:nvPicPr>
                    <p:cNvPr id="32" name="Picture 3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22"/>
                  <p:cNvGrpSpPr/>
                  <p:nvPr/>
                </p:nvGrpSpPr>
                <p:grpSpPr>
                  <a:xfrm>
                    <a:off x="1068435" y="2456155"/>
                    <a:ext cx="676344" cy="685408"/>
                    <a:chOff x="2120900" y="999197"/>
                    <a:chExt cx="676344" cy="685408"/>
                  </a:xfrm>
                </p:grpSpPr>
                <p:pic>
                  <p:nvPicPr>
                    <p:cNvPr id="30" name="Picture 2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23"/>
                  <p:cNvGrpSpPr/>
                  <p:nvPr/>
                </p:nvGrpSpPr>
                <p:grpSpPr>
                  <a:xfrm>
                    <a:off x="2123604" y="2473325"/>
                    <a:ext cx="676344" cy="665530"/>
                    <a:chOff x="2120900" y="999197"/>
                    <a:chExt cx="676344" cy="665530"/>
                  </a:xfrm>
                </p:grpSpPr>
                <p:pic>
                  <p:nvPicPr>
                    <p:cNvPr id="28" name="Picture 2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23191"/>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24"/>
                  <p:cNvGrpSpPr/>
                  <p:nvPr/>
                </p:nvGrpSpPr>
                <p:grpSpPr>
                  <a:xfrm>
                    <a:off x="3163239" y="2469085"/>
                    <a:ext cx="676344" cy="685408"/>
                    <a:chOff x="2120900" y="999197"/>
                    <a:chExt cx="676344" cy="685408"/>
                  </a:xfrm>
                </p:grpSpPr>
                <p:pic>
                  <p:nvPicPr>
                    <p:cNvPr id="26" name="Picture 2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sp>
        <p:nvSpPr>
          <p:cNvPr id="112" name="Rectangle 111"/>
          <p:cNvSpPr/>
          <p:nvPr/>
        </p:nvSpPr>
        <p:spPr>
          <a:xfrm>
            <a:off x="6269267" y="6340397"/>
            <a:ext cx="2360454" cy="338554"/>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anose="020B0502040204020203" pitchFamily="34" charset="0"/>
                <a:ea typeface="Segoe UI" panose="020B0502040204020203" pitchFamily="34" charset="0"/>
                <a:cs typeface="Segoe UI" panose="020B0502040204020203" pitchFamily="34" charset="0"/>
              </a:rPr>
              <a:t>Organizational Divisions</a:t>
            </a:r>
          </a:p>
        </p:txBody>
      </p:sp>
      <p:sp>
        <p:nvSpPr>
          <p:cNvPr id="113" name="Rounded Rectangle 112"/>
          <p:cNvSpPr/>
          <p:nvPr/>
        </p:nvSpPr>
        <p:spPr bwMode="auto">
          <a:xfrm>
            <a:off x="1056711" y="914734"/>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4" name="Rounded Rectangle 113"/>
          <p:cNvSpPr/>
          <p:nvPr/>
        </p:nvSpPr>
        <p:spPr bwMode="auto">
          <a:xfrm>
            <a:off x="5602977" y="907988"/>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5" name="Rounded Rectangle 114"/>
          <p:cNvSpPr/>
          <p:nvPr/>
        </p:nvSpPr>
        <p:spPr bwMode="auto">
          <a:xfrm>
            <a:off x="1123125" y="3761714"/>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6" name="Rounded Rectangle 115"/>
          <p:cNvSpPr/>
          <p:nvPr/>
        </p:nvSpPr>
        <p:spPr bwMode="auto">
          <a:xfrm>
            <a:off x="5655643" y="3761714"/>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8169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Cross-Certification Hierarchy?</a:t>
            </a:r>
          </a:p>
        </p:txBody>
      </p:sp>
      <p:grpSp>
        <p:nvGrpSpPr>
          <p:cNvPr id="3" name="Group 3" descr="Illustration depicts the schema of two CA hierarchies where trust is established on root CA level, and another scenario with two CA hierarchies where trust is established between root CA from one hierarchy and subordinate CA in another hierarchy.&#10;&#10;"/>
          <p:cNvGrpSpPr/>
          <p:nvPr/>
        </p:nvGrpSpPr>
        <p:grpSpPr>
          <a:xfrm>
            <a:off x="194367" y="1205311"/>
            <a:ext cx="11997635" cy="5455825"/>
            <a:chOff x="145775" y="1205310"/>
            <a:chExt cx="8998226" cy="5455825"/>
          </a:xfrm>
        </p:grpSpPr>
        <p:sp>
          <p:nvSpPr>
            <p:cNvPr id="5" name="Text Box 76"/>
            <p:cNvSpPr txBox="1">
              <a:spLocks noChangeArrowheads="1"/>
            </p:cNvSpPr>
            <p:nvPr/>
          </p:nvSpPr>
          <p:spPr bwMode="auto">
            <a:xfrm>
              <a:off x="3038369" y="4522217"/>
              <a:ext cx="11387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6" name="Text Box 77"/>
            <p:cNvSpPr txBox="1">
              <a:spLocks noChangeArrowheads="1"/>
            </p:cNvSpPr>
            <p:nvPr/>
          </p:nvSpPr>
          <p:spPr bwMode="auto">
            <a:xfrm>
              <a:off x="6869551" y="4522217"/>
              <a:ext cx="1055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7" name="Text Box 84"/>
            <p:cNvSpPr txBox="1">
              <a:spLocks noChangeArrowheads="1"/>
            </p:cNvSpPr>
            <p:nvPr/>
          </p:nvSpPr>
          <p:spPr bwMode="auto">
            <a:xfrm>
              <a:off x="3415137" y="6202124"/>
              <a:ext cx="17422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1</a:t>
              </a:r>
            </a:p>
          </p:txBody>
        </p:sp>
        <p:sp>
          <p:nvSpPr>
            <p:cNvPr id="8" name="Text Box 85"/>
            <p:cNvSpPr txBox="1">
              <a:spLocks noChangeArrowheads="1"/>
            </p:cNvSpPr>
            <p:nvPr/>
          </p:nvSpPr>
          <p:spPr bwMode="auto">
            <a:xfrm>
              <a:off x="5818075" y="6202124"/>
              <a:ext cx="15906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2</a:t>
              </a:r>
            </a:p>
          </p:txBody>
        </p:sp>
        <p:sp>
          <p:nvSpPr>
            <p:cNvPr id="9" name="Text Box 108"/>
            <p:cNvSpPr txBox="1">
              <a:spLocks noChangeArrowheads="1"/>
            </p:cNvSpPr>
            <p:nvPr/>
          </p:nvSpPr>
          <p:spPr bwMode="auto">
            <a:xfrm>
              <a:off x="2506558" y="5246297"/>
              <a:ext cx="17108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10" name="Text Box 111"/>
            <p:cNvSpPr txBox="1">
              <a:spLocks noChangeArrowheads="1"/>
            </p:cNvSpPr>
            <p:nvPr/>
          </p:nvSpPr>
          <p:spPr bwMode="auto">
            <a:xfrm>
              <a:off x="7167101" y="5307959"/>
              <a:ext cx="19769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11" name="Text Box 116"/>
            <p:cNvSpPr txBox="1">
              <a:spLocks noChangeArrowheads="1"/>
            </p:cNvSpPr>
            <p:nvPr/>
          </p:nvSpPr>
          <p:spPr bwMode="auto">
            <a:xfrm>
              <a:off x="760865" y="1836008"/>
              <a:ext cx="9694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12" name="Text Box 117"/>
            <p:cNvSpPr txBox="1">
              <a:spLocks noChangeArrowheads="1"/>
            </p:cNvSpPr>
            <p:nvPr/>
          </p:nvSpPr>
          <p:spPr bwMode="auto">
            <a:xfrm>
              <a:off x="4394095" y="1802671"/>
              <a:ext cx="1103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13" name="Text Box 118"/>
            <p:cNvSpPr txBox="1">
              <a:spLocks noChangeArrowheads="1"/>
            </p:cNvSpPr>
            <p:nvPr/>
          </p:nvSpPr>
          <p:spPr bwMode="auto">
            <a:xfrm>
              <a:off x="760865" y="3393346"/>
              <a:ext cx="18584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1</a:t>
              </a:r>
            </a:p>
          </p:txBody>
        </p:sp>
        <p:sp>
          <p:nvSpPr>
            <p:cNvPr id="14" name="Text Box 119"/>
            <p:cNvSpPr txBox="1">
              <a:spLocks noChangeArrowheads="1"/>
            </p:cNvSpPr>
            <p:nvPr/>
          </p:nvSpPr>
          <p:spPr bwMode="auto">
            <a:xfrm>
              <a:off x="3503508" y="3402871"/>
              <a:ext cx="156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2</a:t>
              </a:r>
            </a:p>
          </p:txBody>
        </p:sp>
        <p:cxnSp>
          <p:nvCxnSpPr>
            <p:cNvPr id="15" name="AutoShape 132"/>
            <p:cNvCxnSpPr>
              <a:cxnSpLocks noChangeShapeType="1"/>
            </p:cNvCxnSpPr>
            <p:nvPr/>
          </p:nvCxnSpPr>
          <p:spPr bwMode="auto">
            <a:xfrm flipH="1">
              <a:off x="1179408" y="2920271"/>
              <a:ext cx="727075"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33"/>
            <p:cNvCxnSpPr>
              <a:cxnSpLocks noChangeShapeType="1"/>
            </p:cNvCxnSpPr>
            <p:nvPr/>
          </p:nvCxnSpPr>
          <p:spPr bwMode="auto">
            <a:xfrm flipH="1">
              <a:off x="1620733" y="2920271"/>
              <a:ext cx="285750"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34"/>
            <p:cNvCxnSpPr>
              <a:cxnSpLocks noChangeShapeType="1"/>
            </p:cNvCxnSpPr>
            <p:nvPr/>
          </p:nvCxnSpPr>
          <p:spPr bwMode="auto">
            <a:xfrm>
              <a:off x="1906483" y="2920271"/>
              <a:ext cx="157162" cy="217487"/>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35"/>
            <p:cNvCxnSpPr>
              <a:cxnSpLocks noChangeShapeType="1"/>
            </p:cNvCxnSpPr>
            <p:nvPr/>
          </p:nvCxnSpPr>
          <p:spPr bwMode="auto">
            <a:xfrm>
              <a:off x="1906483" y="2920271"/>
              <a:ext cx="600075" cy="217487"/>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36"/>
            <p:cNvCxnSpPr>
              <a:cxnSpLocks noChangeShapeType="1"/>
            </p:cNvCxnSpPr>
            <p:nvPr/>
          </p:nvCxnSpPr>
          <p:spPr bwMode="auto">
            <a:xfrm flipH="1">
              <a:off x="3452708" y="2920271"/>
              <a:ext cx="331787"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137"/>
            <p:cNvCxnSpPr>
              <a:cxnSpLocks noChangeShapeType="1"/>
            </p:cNvCxnSpPr>
            <p:nvPr/>
          </p:nvCxnSpPr>
          <p:spPr bwMode="auto">
            <a:xfrm>
              <a:off x="3784495" y="2920271"/>
              <a:ext cx="244475" cy="217487"/>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138"/>
            <p:cNvCxnSpPr>
              <a:cxnSpLocks noChangeShapeType="1"/>
            </p:cNvCxnSpPr>
            <p:nvPr/>
          </p:nvCxnSpPr>
          <p:spPr bwMode="auto">
            <a:xfrm flipH="1">
              <a:off x="4597295" y="2920271"/>
              <a:ext cx="4763"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139"/>
            <p:cNvCxnSpPr>
              <a:cxnSpLocks noChangeShapeType="1"/>
              <a:stCxn id="33" idx="2"/>
            </p:cNvCxnSpPr>
            <p:nvPr/>
          </p:nvCxnSpPr>
          <p:spPr bwMode="auto">
            <a:xfrm flipH="1">
              <a:off x="3784496" y="2212246"/>
              <a:ext cx="393660"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140"/>
            <p:cNvCxnSpPr>
              <a:cxnSpLocks noChangeShapeType="1"/>
              <a:stCxn id="33" idx="2"/>
            </p:cNvCxnSpPr>
            <p:nvPr/>
          </p:nvCxnSpPr>
          <p:spPr bwMode="auto">
            <a:xfrm>
              <a:off x="4178156" y="2212246"/>
              <a:ext cx="423902"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141"/>
            <p:cNvCxnSpPr>
              <a:cxnSpLocks noChangeShapeType="1"/>
            </p:cNvCxnSpPr>
            <p:nvPr/>
          </p:nvCxnSpPr>
          <p:spPr bwMode="auto">
            <a:xfrm>
              <a:off x="1901720" y="2212246"/>
              <a:ext cx="4763"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 name="Text Box 142"/>
            <p:cNvSpPr txBox="1">
              <a:spLocks noChangeArrowheads="1"/>
            </p:cNvSpPr>
            <p:nvPr/>
          </p:nvSpPr>
          <p:spPr bwMode="auto">
            <a:xfrm>
              <a:off x="145775" y="2347129"/>
              <a:ext cx="17929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26" name="Text Box 143"/>
            <p:cNvSpPr txBox="1">
              <a:spLocks noChangeArrowheads="1"/>
            </p:cNvSpPr>
            <p:nvPr/>
          </p:nvSpPr>
          <p:spPr bwMode="auto">
            <a:xfrm>
              <a:off x="4477703" y="2177852"/>
              <a:ext cx="16245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27" name="AutoShape 146"/>
            <p:cNvSpPr>
              <a:spLocks noChangeArrowheads="1"/>
            </p:cNvSpPr>
            <p:nvPr/>
          </p:nvSpPr>
          <p:spPr bwMode="auto">
            <a:xfrm>
              <a:off x="145775" y="1205310"/>
              <a:ext cx="5956470" cy="2560637"/>
            </a:xfrm>
            <a:prstGeom prst="roundRect">
              <a:avLst>
                <a:gd name="adj" fmla="val 5782"/>
              </a:avLst>
            </a:prstGeom>
            <a:noFill/>
            <a:ln w="38100" algn="ctr">
              <a:solidFill>
                <a:srgbClr val="3E8CC6"/>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sp>
          <p:nvSpPr>
            <p:cNvPr id="28" name="Text Box 148"/>
            <p:cNvSpPr txBox="1">
              <a:spLocks noChangeArrowheads="1"/>
            </p:cNvSpPr>
            <p:nvPr/>
          </p:nvSpPr>
          <p:spPr bwMode="auto">
            <a:xfrm>
              <a:off x="1118452" y="1364421"/>
              <a:ext cx="37979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r>
                <a:rPr lang="en-US" sz="1600" b="0" dirty="0">
                  <a:solidFill>
                    <a:srgbClr val="000000"/>
                  </a:solidFill>
                  <a:latin typeface="Segoe UI" pitchFamily="34" charset="0"/>
                  <a:ea typeface="Segoe UI" pitchFamily="34" charset="0"/>
                  <a:cs typeface="Segoe UI" pitchFamily="34" charset="0"/>
                </a:rPr>
                <a:t>Cross-Certification at the Root CA Level</a:t>
              </a:r>
            </a:p>
          </p:txBody>
        </p:sp>
        <p:sp>
          <p:nvSpPr>
            <p:cNvPr id="29" name="Text Box 149"/>
            <p:cNvSpPr txBox="1">
              <a:spLocks noChangeArrowheads="1"/>
            </p:cNvSpPr>
            <p:nvPr/>
          </p:nvSpPr>
          <p:spPr bwMode="auto">
            <a:xfrm>
              <a:off x="3274877" y="3998183"/>
              <a:ext cx="4438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r>
                <a:rPr lang="en-US" sz="1600" b="0" dirty="0">
                  <a:solidFill>
                    <a:srgbClr val="000000"/>
                  </a:solidFill>
                  <a:latin typeface="Segoe UI" pitchFamily="34" charset="0"/>
                  <a:ea typeface="Segoe UI" pitchFamily="34" charset="0"/>
                  <a:cs typeface="Segoe UI" pitchFamily="34" charset="0"/>
                </a:rPr>
                <a:t>Cross-Certification Subordinate CA to Root CA</a:t>
              </a:r>
            </a:p>
          </p:txBody>
        </p:sp>
        <p:sp>
          <p:nvSpPr>
            <p:cNvPr id="30" name="Line 151"/>
            <p:cNvSpPr>
              <a:spLocks noChangeShapeType="1"/>
            </p:cNvSpPr>
            <p:nvPr/>
          </p:nvSpPr>
          <p:spPr bwMode="auto">
            <a:xfrm>
              <a:off x="2065232" y="1870933"/>
              <a:ext cx="1946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sp>
          <p:nvSpPr>
            <p:cNvPr id="31" name="Line 152"/>
            <p:cNvSpPr>
              <a:spLocks noChangeShapeType="1"/>
            </p:cNvSpPr>
            <p:nvPr/>
          </p:nvSpPr>
          <p:spPr bwMode="auto">
            <a:xfrm flipH="1">
              <a:off x="2093808" y="2045558"/>
              <a:ext cx="1946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pic>
          <p:nvPicPr>
            <p:cNvPr id="32" name="Picture 31"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08" y="1682914"/>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970" y="1682914"/>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2191" y="2517046"/>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4924" y="2517046"/>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486" y="2517046"/>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8452" y="3161382"/>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162" y="3161298"/>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4422" y="3161382"/>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7335" y="3161382"/>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1598" y="3166145"/>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1603" y="3166145"/>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6340" y="3161382"/>
              <a:ext cx="121910" cy="2162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AutoShape 98"/>
            <p:cNvCxnSpPr>
              <a:cxnSpLocks noChangeShapeType="1"/>
            </p:cNvCxnSpPr>
            <p:nvPr/>
          </p:nvCxnSpPr>
          <p:spPr bwMode="auto">
            <a:xfrm flipH="1">
              <a:off x="3622540" y="5664185"/>
              <a:ext cx="727075"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99"/>
            <p:cNvCxnSpPr>
              <a:cxnSpLocks noChangeShapeType="1"/>
            </p:cNvCxnSpPr>
            <p:nvPr/>
          </p:nvCxnSpPr>
          <p:spPr bwMode="auto">
            <a:xfrm flipH="1">
              <a:off x="4063865" y="5664185"/>
              <a:ext cx="285750"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 name="AutoShape 100"/>
            <p:cNvCxnSpPr>
              <a:cxnSpLocks noChangeShapeType="1"/>
            </p:cNvCxnSpPr>
            <p:nvPr/>
          </p:nvCxnSpPr>
          <p:spPr bwMode="auto">
            <a:xfrm>
              <a:off x="4349615" y="5664185"/>
              <a:ext cx="157162" cy="217488"/>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 name="AutoShape 101"/>
            <p:cNvCxnSpPr>
              <a:cxnSpLocks noChangeShapeType="1"/>
            </p:cNvCxnSpPr>
            <p:nvPr/>
          </p:nvCxnSpPr>
          <p:spPr bwMode="auto">
            <a:xfrm>
              <a:off x="4349615" y="5664185"/>
              <a:ext cx="600075" cy="217488"/>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102"/>
            <p:cNvCxnSpPr>
              <a:cxnSpLocks noChangeShapeType="1"/>
              <a:stCxn id="61" idx="2"/>
            </p:cNvCxnSpPr>
            <p:nvPr/>
          </p:nvCxnSpPr>
          <p:spPr bwMode="auto">
            <a:xfrm flipH="1">
              <a:off x="5895841" y="5693512"/>
              <a:ext cx="287802" cy="192923"/>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 name="AutoShape 103"/>
            <p:cNvCxnSpPr>
              <a:cxnSpLocks noChangeShapeType="1"/>
              <a:stCxn id="61" idx="2"/>
            </p:cNvCxnSpPr>
            <p:nvPr/>
          </p:nvCxnSpPr>
          <p:spPr bwMode="auto">
            <a:xfrm>
              <a:off x="6183643" y="5693512"/>
              <a:ext cx="288459" cy="188161"/>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0" name="AutoShape 104"/>
            <p:cNvCxnSpPr>
              <a:cxnSpLocks noChangeShapeType="1"/>
            </p:cNvCxnSpPr>
            <p:nvPr/>
          </p:nvCxnSpPr>
          <p:spPr bwMode="auto">
            <a:xfrm flipH="1">
              <a:off x="7040427" y="5664185"/>
              <a:ext cx="4763"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105"/>
            <p:cNvCxnSpPr>
              <a:cxnSpLocks noChangeShapeType="1"/>
              <a:stCxn id="59" idx="2"/>
            </p:cNvCxnSpPr>
            <p:nvPr/>
          </p:nvCxnSpPr>
          <p:spPr bwMode="auto">
            <a:xfrm flipH="1">
              <a:off x="6227628" y="4956160"/>
              <a:ext cx="428633"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106"/>
            <p:cNvCxnSpPr>
              <a:cxnSpLocks noChangeShapeType="1"/>
              <a:stCxn id="59" idx="2"/>
            </p:cNvCxnSpPr>
            <p:nvPr/>
          </p:nvCxnSpPr>
          <p:spPr bwMode="auto">
            <a:xfrm>
              <a:off x="6656261" y="4956160"/>
              <a:ext cx="388929"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107"/>
            <p:cNvCxnSpPr>
              <a:cxnSpLocks noChangeShapeType="1"/>
            </p:cNvCxnSpPr>
            <p:nvPr/>
          </p:nvCxnSpPr>
          <p:spPr bwMode="auto">
            <a:xfrm>
              <a:off x="4344852" y="4956160"/>
              <a:ext cx="4763"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 name="AutoShape 109"/>
            <p:cNvCxnSpPr>
              <a:cxnSpLocks noChangeShapeType="1"/>
            </p:cNvCxnSpPr>
            <p:nvPr/>
          </p:nvCxnSpPr>
          <p:spPr bwMode="auto">
            <a:xfrm flipV="1">
              <a:off x="4522652" y="4718035"/>
              <a:ext cx="1943100" cy="7445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 name="AutoShape 110"/>
            <p:cNvCxnSpPr>
              <a:cxnSpLocks noChangeShapeType="1"/>
            </p:cNvCxnSpPr>
            <p:nvPr/>
          </p:nvCxnSpPr>
          <p:spPr bwMode="auto">
            <a:xfrm flipH="1" flipV="1">
              <a:off x="4560752" y="4703748"/>
              <a:ext cx="1493838" cy="7588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 name="AutoShape 112"/>
            <p:cNvSpPr>
              <a:spLocks noChangeArrowheads="1"/>
            </p:cNvSpPr>
            <p:nvPr/>
          </p:nvSpPr>
          <p:spPr bwMode="auto">
            <a:xfrm>
              <a:off x="2467334" y="3925873"/>
              <a:ext cx="6249945" cy="2735262"/>
            </a:xfrm>
            <a:prstGeom prst="roundRect">
              <a:avLst>
                <a:gd name="adj" fmla="val 5782"/>
              </a:avLst>
            </a:prstGeom>
            <a:noFill/>
            <a:ln w="38100" algn="ctr">
              <a:solidFill>
                <a:srgbClr val="3E8CC6"/>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pic>
          <p:nvPicPr>
            <p:cNvPr id="57" name="Picture 56"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9945" y="5910059"/>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0626" y="5905297"/>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7075" y="4426828"/>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280" y="4426828"/>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733" y="5260960"/>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9176" y="5246297"/>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3280" y="5260960"/>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4126" y="5910059"/>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0987" y="5905297"/>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1853" y="5910059"/>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1147" y="5905297"/>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9960" y="5910059"/>
              <a:ext cx="121910" cy="2162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5565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Deploying a Root CA and Subordinate CA</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CA" dirty="0"/>
              <a:t>In t</a:t>
            </a:r>
            <a:r>
              <a:rPr lang="bs-Latn-BA" dirty="0"/>
              <a:t>his demonstration</a:t>
            </a:r>
            <a:r>
              <a:rPr lang="en-CA" dirty="0"/>
              <a:t>, you will see how to - </a:t>
            </a:r>
          </a:p>
          <a:p>
            <a:pPr marL="514350" indent="-514350">
              <a:buAutoNum type="arabicPeriod"/>
            </a:pPr>
            <a:r>
              <a:rPr lang="en-CA" dirty="0"/>
              <a:t>D</a:t>
            </a:r>
            <a:r>
              <a:rPr lang="bs-Latn-BA" dirty="0"/>
              <a:t>eploy </a:t>
            </a:r>
            <a:r>
              <a:rPr lang="en-CA" dirty="0"/>
              <a:t>an </a:t>
            </a:r>
            <a:r>
              <a:rPr lang="en-US" dirty="0"/>
              <a:t>Standalone </a:t>
            </a:r>
            <a:r>
              <a:rPr lang="en-CA" dirty="0"/>
              <a:t>R</a:t>
            </a:r>
            <a:r>
              <a:rPr lang="bs-Latn-BA" dirty="0" err="1"/>
              <a:t>oot</a:t>
            </a:r>
            <a:r>
              <a:rPr lang="bs-Latn-BA" dirty="0"/>
              <a:t> CA on Windows Server 2016</a:t>
            </a:r>
            <a:endParaRPr lang="en-US" dirty="0"/>
          </a:p>
          <a:p>
            <a:pPr marL="514350" indent="-514350">
              <a:buAutoNum type="arabicPeriod"/>
            </a:pPr>
            <a:r>
              <a:rPr lang="en-US" dirty="0"/>
              <a:t>Deploy an Enterprise Subordinate Ca on </a:t>
            </a:r>
            <a:r>
              <a:rPr lang="bs-Latn-BA" dirty="0"/>
              <a:t>Windows Server 2016</a:t>
            </a:r>
            <a:endParaRPr lang="en-US" dirty="0"/>
          </a:p>
        </p:txBody>
      </p:sp>
    </p:spTree>
    <p:extLst>
      <p:ext uri="{BB962C8B-B14F-4D97-AF65-F5344CB8AC3E}">
        <p14:creationId xmlns:p14="http://schemas.microsoft.com/office/powerpoint/2010/main" val="3905519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BD96-C00B-CC43-B74E-7E6A144E42BE}"/>
              </a:ext>
            </a:extLst>
          </p:cNvPr>
          <p:cNvSpPr>
            <a:spLocks noGrp="1"/>
          </p:cNvSpPr>
          <p:nvPr>
            <p:ph type="title"/>
          </p:nvPr>
        </p:nvSpPr>
        <p:spPr/>
        <p:txBody>
          <a:bodyPr/>
          <a:lstStyle/>
          <a:p>
            <a:r>
              <a:rPr lang="en-US" dirty="0"/>
              <a:t>Migrating Hashing Algorithm from SHA1 to SHA2</a:t>
            </a:r>
          </a:p>
        </p:txBody>
      </p:sp>
      <p:sp>
        <p:nvSpPr>
          <p:cNvPr id="3" name="Rectangle 2">
            <a:extLst>
              <a:ext uri="{FF2B5EF4-FFF2-40B4-BE49-F238E27FC236}">
                <a16:creationId xmlns:a16="http://schemas.microsoft.com/office/drawing/2014/main" id="{B3B3A284-4E26-724A-8B20-CE2C67062F70}"/>
              </a:ext>
            </a:extLst>
          </p:cNvPr>
          <p:cNvSpPr/>
          <p:nvPr/>
        </p:nvSpPr>
        <p:spPr>
          <a:xfrm>
            <a:off x="613834" y="1447800"/>
            <a:ext cx="7430695"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454545"/>
                </a:solidFill>
                <a:latin typeface="WOL_Bold"/>
              </a:rPr>
              <a:t>Windows are no longer trusting certificates signed with SHA-1 after January 1, 2017. (Applicable on External Certificates)</a:t>
            </a:r>
          </a:p>
          <a:p>
            <a:endParaRPr lang="en-IN" dirty="0">
              <a:solidFill>
                <a:srgbClr val="454545"/>
              </a:solidFill>
              <a:latin typeface="WOL_Bold"/>
            </a:endParaRPr>
          </a:p>
          <a:p>
            <a:pPr marL="285750" indent="-285750">
              <a:buFont typeface="Arial" panose="020B0604020202020204" pitchFamily="34" charset="0"/>
              <a:buChar char="•"/>
            </a:pPr>
            <a:r>
              <a:rPr lang="en-IN" dirty="0">
                <a:solidFill>
                  <a:srgbClr val="454545"/>
                </a:solidFill>
                <a:latin typeface="WOL_Bold"/>
              </a:rPr>
              <a:t>Windows 2008 and onwards CA supports SHA-2</a:t>
            </a:r>
          </a:p>
          <a:p>
            <a:endParaRPr lang="en-IN" dirty="0">
              <a:solidFill>
                <a:srgbClr val="454545"/>
              </a:solidFill>
              <a:latin typeface="WOL_Bold"/>
            </a:endParaRPr>
          </a:p>
          <a:p>
            <a:pPr marL="285750" indent="-285750">
              <a:buFont typeface="Arial" panose="020B0604020202020204" pitchFamily="34" charset="0"/>
              <a:buChar char="•"/>
            </a:pPr>
            <a:r>
              <a:rPr lang="en-IN" dirty="0">
                <a:solidFill>
                  <a:srgbClr val="454545"/>
                </a:solidFill>
                <a:latin typeface="WOL_Bold"/>
              </a:rPr>
              <a:t>Before migrating to SHA-2, thoroughly check all applications if they support SHA-2 signed certificates.</a:t>
            </a:r>
          </a:p>
          <a:p>
            <a:endParaRPr lang="en-IN" dirty="0">
              <a:solidFill>
                <a:srgbClr val="454545"/>
              </a:solidFill>
              <a:latin typeface="WOL_Bold"/>
            </a:endParaRPr>
          </a:p>
          <a:p>
            <a:pPr marL="285750" indent="-285750">
              <a:buFont typeface="Arial" panose="020B0604020202020204" pitchFamily="34" charset="0"/>
              <a:buChar char="•"/>
            </a:pPr>
            <a:r>
              <a:rPr lang="en-IN" dirty="0">
                <a:solidFill>
                  <a:srgbClr val="454545"/>
                </a:solidFill>
                <a:latin typeface="WOL_Bold"/>
              </a:rPr>
              <a:t>CSP doesn’t support SHA-2, have to switch CA key to KSP</a:t>
            </a:r>
          </a:p>
        </p:txBody>
      </p:sp>
      <p:grpSp>
        <p:nvGrpSpPr>
          <p:cNvPr id="4" name="Group 11">
            <a:extLst>
              <a:ext uri="{FF2B5EF4-FFF2-40B4-BE49-F238E27FC236}">
                <a16:creationId xmlns:a16="http://schemas.microsoft.com/office/drawing/2014/main" id="{D465FA23-F680-474B-B946-A7466B5DADB2}"/>
              </a:ext>
            </a:extLst>
          </p:cNvPr>
          <p:cNvGrpSpPr>
            <a:grpSpLocks/>
          </p:cNvGrpSpPr>
          <p:nvPr/>
        </p:nvGrpSpPr>
        <p:grpSpPr bwMode="auto">
          <a:xfrm>
            <a:off x="8839200" y="2209800"/>
            <a:ext cx="1479029" cy="2299532"/>
            <a:chOff x="5166" y="480"/>
            <a:chExt cx="592" cy="1178"/>
          </a:xfrm>
        </p:grpSpPr>
        <p:pic>
          <p:nvPicPr>
            <p:cNvPr id="5" name="Picture 12" descr="CertificationAuthority">
              <a:extLst>
                <a:ext uri="{FF2B5EF4-FFF2-40B4-BE49-F238E27FC236}">
                  <a16:creationId xmlns:a16="http://schemas.microsoft.com/office/drawing/2014/main" id="{D2917A40-C1C0-8548-A8BD-D5D1DA3A968B}"/>
                </a:ext>
              </a:extLst>
            </p:cNvPr>
            <p:cNvPicPr>
              <a:picLocks noChangeAspect="1" noChangeArrowheads="1"/>
            </p:cNvPicPr>
            <p:nvPr/>
          </p:nvPicPr>
          <p:blipFill>
            <a:blip r:embed="rId3"/>
            <a:srcRect/>
            <a:stretch>
              <a:fillRect/>
            </a:stretch>
          </p:blipFill>
          <p:spPr bwMode="auto">
            <a:xfrm>
              <a:off x="5166" y="480"/>
              <a:ext cx="592" cy="535"/>
            </a:xfrm>
            <a:prstGeom prst="rect">
              <a:avLst/>
            </a:prstGeom>
            <a:noFill/>
            <a:ln w="9525">
              <a:noFill/>
              <a:miter lim="800000"/>
              <a:headEnd/>
              <a:tailEnd/>
            </a:ln>
          </p:spPr>
        </p:pic>
        <p:pic>
          <p:nvPicPr>
            <p:cNvPr id="7" name="Picture 14" descr="CertificationAuthority">
              <a:extLst>
                <a:ext uri="{FF2B5EF4-FFF2-40B4-BE49-F238E27FC236}">
                  <a16:creationId xmlns:a16="http://schemas.microsoft.com/office/drawing/2014/main" id="{8A5A368E-38F5-CD46-BA6E-8D9E0AFB5A4E}"/>
                </a:ext>
              </a:extLst>
            </p:cNvPr>
            <p:cNvPicPr>
              <a:picLocks noChangeAspect="1" noChangeArrowheads="1"/>
            </p:cNvPicPr>
            <p:nvPr/>
          </p:nvPicPr>
          <p:blipFill>
            <a:blip r:embed="rId4"/>
            <a:srcRect/>
            <a:stretch>
              <a:fillRect/>
            </a:stretch>
          </p:blipFill>
          <p:spPr bwMode="auto">
            <a:xfrm>
              <a:off x="5225" y="1330"/>
              <a:ext cx="363" cy="328"/>
            </a:xfrm>
            <a:prstGeom prst="rect">
              <a:avLst/>
            </a:prstGeom>
            <a:noFill/>
            <a:ln w="9525">
              <a:noFill/>
              <a:miter lim="800000"/>
              <a:headEnd/>
              <a:tailEnd/>
            </a:ln>
          </p:spPr>
        </p:pic>
      </p:grpSp>
      <p:grpSp>
        <p:nvGrpSpPr>
          <p:cNvPr id="12" name="Group 17">
            <a:extLst>
              <a:ext uri="{FF2B5EF4-FFF2-40B4-BE49-F238E27FC236}">
                <a16:creationId xmlns:a16="http://schemas.microsoft.com/office/drawing/2014/main" id="{356DD898-D4E7-E045-AAA0-CC797D5373CB}"/>
              </a:ext>
            </a:extLst>
          </p:cNvPr>
          <p:cNvGrpSpPr/>
          <p:nvPr/>
        </p:nvGrpSpPr>
        <p:grpSpPr>
          <a:xfrm>
            <a:off x="7625614" y="5047861"/>
            <a:ext cx="1105021" cy="658864"/>
            <a:chOff x="146043" y="3759448"/>
            <a:chExt cx="1261298" cy="751932"/>
          </a:xfrm>
        </p:grpSpPr>
        <p:pic>
          <p:nvPicPr>
            <p:cNvPr id="13" name="Picture 12" descr="C:\Users\Sally\Desktop\ID Resources\LeX Graphics 7_2013\computer_workstation.png">
              <a:extLst>
                <a:ext uri="{FF2B5EF4-FFF2-40B4-BE49-F238E27FC236}">
                  <a16:creationId xmlns:a16="http://schemas.microsoft.com/office/drawing/2014/main" id="{6ADAC56A-FEBC-D241-8234-7BA4EE9497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043" y="3759448"/>
              <a:ext cx="666261" cy="7519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9">
              <a:extLst>
                <a:ext uri="{FF2B5EF4-FFF2-40B4-BE49-F238E27FC236}">
                  <a16:creationId xmlns:a16="http://schemas.microsoft.com/office/drawing/2014/main" id="{07FE5F92-EE5A-524E-921A-6D90F7F42CFA}"/>
                </a:ext>
              </a:extLst>
            </p:cNvPr>
            <p:cNvGrpSpPr/>
            <p:nvPr/>
          </p:nvGrpSpPr>
          <p:grpSpPr>
            <a:xfrm>
              <a:off x="366504" y="4102797"/>
              <a:ext cx="652656" cy="397130"/>
              <a:chOff x="366504" y="4102797"/>
              <a:chExt cx="652656" cy="397130"/>
            </a:xfrm>
          </p:grpSpPr>
          <p:sp>
            <p:nvSpPr>
              <p:cNvPr id="16" name="Rounded Rectangle 15">
                <a:extLst>
                  <a:ext uri="{FF2B5EF4-FFF2-40B4-BE49-F238E27FC236}">
                    <a16:creationId xmlns:a16="http://schemas.microsoft.com/office/drawing/2014/main" id="{A9E6CDCA-0B9B-9245-B381-8D5AB62104C5}"/>
                  </a:ext>
                </a:extLst>
              </p:cNvPr>
              <p:cNvSpPr/>
              <p:nvPr/>
            </p:nvSpPr>
            <p:spPr>
              <a:xfrm>
                <a:off x="366504" y="4102797"/>
                <a:ext cx="652656" cy="397130"/>
              </a:xfrm>
              <a:prstGeom prst="roundRect">
                <a:avLst/>
              </a:prstGeom>
              <a:solidFill>
                <a:schemeClr val="bg1">
                  <a:lumMod val="7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17" name="Rounded Rectangle 16">
                <a:extLst>
                  <a:ext uri="{FF2B5EF4-FFF2-40B4-BE49-F238E27FC236}">
                    <a16:creationId xmlns:a16="http://schemas.microsoft.com/office/drawing/2014/main" id="{4CF876D5-6E89-0F48-A134-C576A9458AB1}"/>
                  </a:ext>
                </a:extLst>
              </p:cNvPr>
              <p:cNvSpPr/>
              <p:nvPr/>
            </p:nvSpPr>
            <p:spPr>
              <a:xfrm>
                <a:off x="408884" y="4110018"/>
                <a:ext cx="261062" cy="332145"/>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18" name="Rounded Rectangle 17">
                <a:extLst>
                  <a:ext uri="{FF2B5EF4-FFF2-40B4-BE49-F238E27FC236}">
                    <a16:creationId xmlns:a16="http://schemas.microsoft.com/office/drawing/2014/main" id="{C6092931-C5AD-1A45-9CCA-04BD8B05571F}"/>
                  </a:ext>
                </a:extLst>
              </p:cNvPr>
              <p:cNvSpPr/>
              <p:nvPr/>
            </p:nvSpPr>
            <p:spPr>
              <a:xfrm>
                <a:off x="669947" y="4167782"/>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19" name="Rounded Rectangle 18">
                <a:extLst>
                  <a:ext uri="{FF2B5EF4-FFF2-40B4-BE49-F238E27FC236}">
                    <a16:creationId xmlns:a16="http://schemas.microsoft.com/office/drawing/2014/main" id="{32492E3E-BC39-FC4F-A54F-94100BB2F7B3}"/>
                  </a:ext>
                </a:extLst>
              </p:cNvPr>
              <p:cNvSpPr/>
              <p:nvPr/>
            </p:nvSpPr>
            <p:spPr>
              <a:xfrm>
                <a:off x="669947" y="4335660"/>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pic>
            <p:nvPicPr>
              <p:cNvPr id="20" name="Picture 19" descr="C:\Users\Sally\Desktop\ID Resources\LeX Graphics 7_2013\user_blue_half.png">
                <a:extLst>
                  <a:ext uri="{FF2B5EF4-FFF2-40B4-BE49-F238E27FC236}">
                    <a16:creationId xmlns:a16="http://schemas.microsoft.com/office/drawing/2014/main" id="{DD1A606D-31F3-CD44-BDB9-2D1883717B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630" y="4149749"/>
                <a:ext cx="169572" cy="28519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C:\Users\Sally\Desktop\ID Resources\LeX Graphics 7_2013\certificate.png">
              <a:extLst>
                <a:ext uri="{FF2B5EF4-FFF2-40B4-BE49-F238E27FC236}">
                  <a16:creationId xmlns:a16="http://schemas.microsoft.com/office/drawing/2014/main" id="{41645865-5E56-ED4D-AF22-5DDB25ECF4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3643" y="3886416"/>
              <a:ext cx="433698" cy="460083"/>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descr="C:\Users\Sally\Desktop\ID Resources\LeX Graphics 7_2013\user_green_half.png">
            <a:extLst>
              <a:ext uri="{FF2B5EF4-FFF2-40B4-BE49-F238E27FC236}">
                <a16:creationId xmlns:a16="http://schemas.microsoft.com/office/drawing/2014/main" id="{E400C9F0-5212-544F-A7D0-AD03725FC1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15006" y="5234545"/>
            <a:ext cx="406400" cy="481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Users\Sally\Desktop\ID Resources\LeX Graphics 7_2013\certificate.png">
            <a:extLst>
              <a:ext uri="{FF2B5EF4-FFF2-40B4-BE49-F238E27FC236}">
                <a16:creationId xmlns:a16="http://schemas.microsoft.com/office/drawing/2014/main" id="{1B095EFF-BEB2-BD47-AEC6-163E325EE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34646" y="5175613"/>
            <a:ext cx="578264" cy="46008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Elbow Connector 33">
            <a:extLst>
              <a:ext uri="{FF2B5EF4-FFF2-40B4-BE49-F238E27FC236}">
                <a16:creationId xmlns:a16="http://schemas.microsoft.com/office/drawing/2014/main" id="{C68795AC-238E-FB41-B494-7B10F4F358CF}"/>
              </a:ext>
            </a:extLst>
          </p:cNvPr>
          <p:cNvCxnSpPr>
            <a:cxnSpLocks/>
            <a:stCxn id="5" idx="1"/>
          </p:cNvCxnSpPr>
          <p:nvPr/>
        </p:nvCxnSpPr>
        <p:spPr bwMode="auto">
          <a:xfrm rot="10800000" flipH="1" flipV="1">
            <a:off x="8839200" y="2731977"/>
            <a:ext cx="234214" cy="1137077"/>
          </a:xfrm>
          <a:prstGeom prst="curvedConnector4">
            <a:avLst>
              <a:gd name="adj1" fmla="val -97603"/>
              <a:gd name="adj2" fmla="val 7296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39" name="Straight Arrow Connector 38">
            <a:extLst>
              <a:ext uri="{FF2B5EF4-FFF2-40B4-BE49-F238E27FC236}">
                <a16:creationId xmlns:a16="http://schemas.microsoft.com/office/drawing/2014/main" id="{415B0E92-2B6C-E94E-AA3C-3E3CDC4F56E4}"/>
              </a:ext>
            </a:extLst>
          </p:cNvPr>
          <p:cNvCxnSpPr/>
          <p:nvPr/>
        </p:nvCxnSpPr>
        <p:spPr bwMode="auto">
          <a:xfrm flipH="1">
            <a:off x="8540654" y="4509332"/>
            <a:ext cx="445949" cy="538529"/>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41" name="Straight Arrow Connector 40">
            <a:extLst>
              <a:ext uri="{FF2B5EF4-FFF2-40B4-BE49-F238E27FC236}">
                <a16:creationId xmlns:a16="http://schemas.microsoft.com/office/drawing/2014/main" id="{A9B4C59A-DA92-D049-8698-52A0D428E9D4}"/>
              </a:ext>
            </a:extLst>
          </p:cNvPr>
          <p:cNvCxnSpPr>
            <a:stCxn id="7" idx="2"/>
          </p:cNvCxnSpPr>
          <p:nvPr/>
        </p:nvCxnSpPr>
        <p:spPr bwMode="auto">
          <a:xfrm>
            <a:off x="9440056" y="4509332"/>
            <a:ext cx="374950" cy="649782"/>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triangle"/>
          </a:ln>
          <a:effectLst>
            <a:outerShdw dist="35921" dir="2700000" algn="ctr" rotWithShape="0">
              <a:srgbClr val="AFAFAF"/>
            </a:outerShdw>
          </a:effectLst>
        </p:spPr>
      </p:cxnSp>
    </p:spTree>
    <p:extLst>
      <p:ext uri="{BB962C8B-B14F-4D97-AF65-F5344CB8AC3E}">
        <p14:creationId xmlns:p14="http://schemas.microsoft.com/office/powerpoint/2010/main" val="4259026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B56E-0D08-1A4A-A8C7-2848E74C9DDD}"/>
              </a:ext>
            </a:extLst>
          </p:cNvPr>
          <p:cNvSpPr>
            <a:spLocks noGrp="1"/>
          </p:cNvSpPr>
          <p:nvPr>
            <p:ph type="title"/>
          </p:nvPr>
        </p:nvSpPr>
        <p:spPr/>
        <p:txBody>
          <a:bodyPr/>
          <a:lstStyle/>
          <a:p>
            <a:r>
              <a:rPr lang="en-US" dirty="0"/>
              <a:t>Migrating Hashing Algorithm from SHA1 to SHA2 (Root CA)</a:t>
            </a:r>
          </a:p>
        </p:txBody>
      </p:sp>
      <p:sp>
        <p:nvSpPr>
          <p:cNvPr id="3" name="TextBox 2">
            <a:extLst>
              <a:ext uri="{FF2B5EF4-FFF2-40B4-BE49-F238E27FC236}">
                <a16:creationId xmlns:a16="http://schemas.microsoft.com/office/drawing/2014/main" id="{E48E6F3A-5F5F-994C-927F-5FBA603260C9}"/>
              </a:ext>
            </a:extLst>
          </p:cNvPr>
          <p:cNvSpPr txBox="1"/>
          <p:nvPr/>
        </p:nvSpPr>
        <p:spPr>
          <a:xfrm>
            <a:off x="762000" y="1371600"/>
            <a:ext cx="10363200" cy="4247317"/>
          </a:xfrm>
          <a:prstGeom prst="rect">
            <a:avLst/>
          </a:prstGeom>
          <a:noFill/>
        </p:spPr>
        <p:txBody>
          <a:bodyPr wrap="square" rtlCol="0">
            <a:spAutoFit/>
          </a:bodyPr>
          <a:lstStyle/>
          <a:p>
            <a:pPr marL="342900" indent="-342900">
              <a:buAutoNum type="arabicPeriod"/>
            </a:pPr>
            <a:r>
              <a:rPr lang="en-US" dirty="0"/>
              <a:t>Backup CA and CA registry key</a:t>
            </a:r>
          </a:p>
          <a:p>
            <a:pPr marL="342900" indent="-342900">
              <a:buAutoNum type="arabicPeriod"/>
            </a:pPr>
            <a:r>
              <a:rPr lang="en-US" dirty="0"/>
              <a:t>Stop CA service</a:t>
            </a:r>
          </a:p>
          <a:p>
            <a:pPr marL="342900" indent="-342900">
              <a:buAutoNum type="arabicPeriod"/>
            </a:pPr>
            <a:r>
              <a:rPr lang="en-US" dirty="0"/>
              <a:t>Check if CA is using CSP or KSP</a:t>
            </a:r>
          </a:p>
          <a:p>
            <a:pPr marL="342900" indent="-342900">
              <a:buAutoNum type="arabicPeriod"/>
            </a:pPr>
            <a:r>
              <a:rPr lang="en-US" dirty="0"/>
              <a:t>If using HSM for storing certificate key, please check with HSM vendor for steps on migrating from CSP to KSP (Optional)</a:t>
            </a:r>
          </a:p>
          <a:p>
            <a:pPr marL="342900" indent="-342900">
              <a:buAutoNum type="arabicPeriod"/>
            </a:pPr>
            <a:r>
              <a:rPr lang="en-US" dirty="0"/>
              <a:t>Delete CA certificate along with private key from local machine store</a:t>
            </a:r>
          </a:p>
          <a:p>
            <a:pPr marL="342900" indent="-342900">
              <a:buAutoNum type="arabicPeriod"/>
            </a:pPr>
            <a:r>
              <a:rPr lang="en-US" dirty="0"/>
              <a:t>Migrate CA certificate and private key from CSP to KSP (this step is optional but has to be done on windows server 2012 R2)</a:t>
            </a:r>
          </a:p>
          <a:p>
            <a:pPr marL="342900" indent="-342900">
              <a:buAutoNum type="arabicPeriod"/>
            </a:pPr>
            <a:r>
              <a:rPr lang="en-US" dirty="0"/>
              <a:t>Import CA certificate in the machine store</a:t>
            </a:r>
          </a:p>
          <a:p>
            <a:pPr marL="342900" indent="-342900">
              <a:buAutoNum type="arabicPeriod"/>
            </a:pPr>
            <a:r>
              <a:rPr lang="en-US" dirty="0"/>
              <a:t>Import modified configuration and encryption registry file into machine registry</a:t>
            </a:r>
          </a:p>
          <a:p>
            <a:pPr marL="342900" indent="-342900">
              <a:buAutoNum type="arabicPeriod"/>
            </a:pPr>
            <a:r>
              <a:rPr lang="en-US" dirty="0"/>
              <a:t>Changing Hashing algorithm from SHA1 to SHA2</a:t>
            </a:r>
          </a:p>
          <a:p>
            <a:pPr marL="342900" indent="-342900">
              <a:buAutoNum type="arabicPeriod"/>
            </a:pPr>
            <a:r>
              <a:rPr lang="en-US" dirty="0"/>
              <a:t> Start CA service</a:t>
            </a:r>
          </a:p>
          <a:p>
            <a:pPr marL="342900" indent="-342900">
              <a:buAutoNum type="arabicPeriod"/>
            </a:pPr>
            <a:r>
              <a:rPr lang="en-US" dirty="0"/>
              <a:t> Renew CA certificate</a:t>
            </a:r>
          </a:p>
          <a:p>
            <a:pPr marL="342900" indent="-342900">
              <a:buAutoNum type="arabicPeriod"/>
            </a:pPr>
            <a:r>
              <a:rPr lang="en-IN" dirty="0"/>
              <a:t> Run CERTUTIL –CRL to generate a new CRL signed with SHA-2 certificate</a:t>
            </a:r>
            <a:endParaRPr lang="en-US" dirty="0"/>
          </a:p>
          <a:p>
            <a:pPr marL="342900" indent="-342900">
              <a:buAutoNum type="arabicPeriod"/>
            </a:pPr>
            <a:endParaRPr lang="en-US" dirty="0"/>
          </a:p>
        </p:txBody>
      </p:sp>
    </p:spTree>
    <p:extLst>
      <p:ext uri="{BB962C8B-B14F-4D97-AF65-F5344CB8AC3E}">
        <p14:creationId xmlns:p14="http://schemas.microsoft.com/office/powerpoint/2010/main" val="2160491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B56E-0D08-1A4A-A8C7-2848E74C9DDD}"/>
              </a:ext>
            </a:extLst>
          </p:cNvPr>
          <p:cNvSpPr>
            <a:spLocks noGrp="1"/>
          </p:cNvSpPr>
          <p:nvPr>
            <p:ph type="title"/>
          </p:nvPr>
        </p:nvSpPr>
        <p:spPr/>
        <p:txBody>
          <a:bodyPr/>
          <a:lstStyle/>
          <a:p>
            <a:r>
              <a:rPr lang="en-US" dirty="0"/>
              <a:t>Migrating Hashing Algorithm from SHA1 to SHA2 (Sub CA)</a:t>
            </a:r>
          </a:p>
        </p:txBody>
      </p:sp>
      <p:sp>
        <p:nvSpPr>
          <p:cNvPr id="3" name="TextBox 2">
            <a:extLst>
              <a:ext uri="{FF2B5EF4-FFF2-40B4-BE49-F238E27FC236}">
                <a16:creationId xmlns:a16="http://schemas.microsoft.com/office/drawing/2014/main" id="{E48E6F3A-5F5F-994C-927F-5FBA603260C9}"/>
              </a:ext>
            </a:extLst>
          </p:cNvPr>
          <p:cNvSpPr txBox="1"/>
          <p:nvPr/>
        </p:nvSpPr>
        <p:spPr>
          <a:xfrm>
            <a:off x="762000" y="1371600"/>
            <a:ext cx="10363200" cy="4524315"/>
          </a:xfrm>
          <a:prstGeom prst="rect">
            <a:avLst/>
          </a:prstGeom>
          <a:noFill/>
        </p:spPr>
        <p:txBody>
          <a:bodyPr wrap="square" rtlCol="0">
            <a:spAutoFit/>
          </a:bodyPr>
          <a:lstStyle/>
          <a:p>
            <a:pPr marL="342900" indent="-342900">
              <a:buAutoNum type="arabicPeriod"/>
            </a:pPr>
            <a:r>
              <a:rPr lang="en-US" dirty="0"/>
              <a:t>Backup CA and CA registry key</a:t>
            </a:r>
          </a:p>
          <a:p>
            <a:pPr marL="342900" indent="-342900">
              <a:buAutoNum type="arabicPeriod"/>
            </a:pPr>
            <a:r>
              <a:rPr lang="en-US" dirty="0"/>
              <a:t>Stop CA service</a:t>
            </a:r>
          </a:p>
          <a:p>
            <a:pPr marL="342900" indent="-342900">
              <a:buAutoNum type="arabicPeriod"/>
            </a:pPr>
            <a:r>
              <a:rPr lang="en-US" dirty="0"/>
              <a:t>Check if CA is using CSP or KSP</a:t>
            </a:r>
          </a:p>
          <a:p>
            <a:pPr marL="342900" indent="-342900">
              <a:buAutoNum type="arabicPeriod"/>
            </a:pPr>
            <a:r>
              <a:rPr lang="en-US" dirty="0"/>
              <a:t>If using HSM for storing certificate key, please check with HSM vendor for steps on migrating from CSP to KSP (Optional)</a:t>
            </a:r>
          </a:p>
          <a:p>
            <a:pPr marL="342900" indent="-342900">
              <a:buAutoNum type="arabicPeriod"/>
            </a:pPr>
            <a:r>
              <a:rPr lang="en-US" dirty="0"/>
              <a:t>Delete CA certificate along with private key from local machine store</a:t>
            </a:r>
          </a:p>
          <a:p>
            <a:pPr marL="342900" indent="-342900">
              <a:buAutoNum type="arabicPeriod"/>
            </a:pPr>
            <a:r>
              <a:rPr lang="en-US" dirty="0"/>
              <a:t>Migrate CA certificate and private key from CSP to KSP (this step is optional but has to be done on windows server 2012 R2)</a:t>
            </a:r>
          </a:p>
          <a:p>
            <a:pPr marL="342900" indent="-342900">
              <a:buAutoNum type="arabicPeriod"/>
            </a:pPr>
            <a:r>
              <a:rPr lang="en-US" dirty="0"/>
              <a:t>Import CA certificate in the machine store</a:t>
            </a:r>
          </a:p>
          <a:p>
            <a:pPr marL="342900" indent="-342900">
              <a:buAutoNum type="arabicPeriod"/>
            </a:pPr>
            <a:r>
              <a:rPr lang="en-US" dirty="0"/>
              <a:t>Import modified configuration and encryption registry file into machine registry</a:t>
            </a:r>
          </a:p>
          <a:p>
            <a:pPr marL="342900" indent="-342900">
              <a:buAutoNum type="arabicPeriod"/>
            </a:pPr>
            <a:r>
              <a:rPr lang="en-US" dirty="0"/>
              <a:t>Changing Hashing algorithm from SHA1 to SHA2</a:t>
            </a:r>
          </a:p>
          <a:p>
            <a:pPr marL="342900" indent="-342900">
              <a:buAutoNum type="arabicPeriod"/>
            </a:pPr>
            <a:r>
              <a:rPr lang="en-US" dirty="0"/>
              <a:t> Start CA service</a:t>
            </a:r>
          </a:p>
          <a:p>
            <a:pPr marL="342900" indent="-342900">
              <a:buAutoNum type="arabicPeriod"/>
            </a:pPr>
            <a:r>
              <a:rPr lang="en-US" dirty="0"/>
              <a:t> Publish RootCA new CRL and certificate</a:t>
            </a:r>
          </a:p>
          <a:p>
            <a:pPr marL="342900" indent="-342900">
              <a:buAutoNum type="arabicPeriod"/>
            </a:pPr>
            <a:r>
              <a:rPr lang="en-US" dirty="0"/>
              <a:t> Renew CA certificate by requesting offline from Root CA</a:t>
            </a:r>
          </a:p>
          <a:p>
            <a:pPr marL="342900" indent="-342900">
              <a:buAutoNum type="arabicPeriod"/>
            </a:pPr>
            <a:r>
              <a:rPr lang="en-IN" dirty="0"/>
              <a:t> Run CERTUTIL –CRL to generate a new CRL signed with SHA-2 certificate</a:t>
            </a:r>
            <a:endParaRPr lang="en-US" dirty="0"/>
          </a:p>
          <a:p>
            <a:pPr marL="342900" indent="-342900">
              <a:buAutoNum type="arabicPeriod"/>
            </a:pPr>
            <a:endParaRPr lang="en-US" dirty="0"/>
          </a:p>
        </p:txBody>
      </p:sp>
    </p:spTree>
    <p:extLst>
      <p:ext uri="{BB962C8B-B14F-4D97-AF65-F5344CB8AC3E}">
        <p14:creationId xmlns:p14="http://schemas.microsoft.com/office/powerpoint/2010/main" val="3211640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4419600" y="1981200"/>
            <a:ext cx="7391400" cy="2369880"/>
          </a:xfrm>
          <a:prstGeom prst="rect">
            <a:avLst/>
          </a:prstGeom>
          <a:noFill/>
        </p:spPr>
        <p:txBody>
          <a:bodyPr wrap="square" rtlCol="0">
            <a:spAutoFit/>
          </a:bodyPr>
          <a:lstStyle/>
          <a:p>
            <a:r>
              <a:rPr lang="en-US" sz="4000" dirty="0">
                <a:solidFill>
                  <a:schemeClr val="bg1"/>
                </a:solidFill>
              </a:rPr>
              <a:t>	Certificate Request </a:t>
            </a:r>
          </a:p>
          <a:p>
            <a:r>
              <a:rPr lang="en-US" sz="4000" dirty="0">
                <a:solidFill>
                  <a:schemeClr val="bg1"/>
                </a:solidFill>
              </a:rPr>
              <a:t>			or   </a:t>
            </a:r>
          </a:p>
          <a:p>
            <a:r>
              <a:rPr lang="en-US" sz="4000" dirty="0">
                <a:solidFill>
                  <a:schemeClr val="bg1"/>
                </a:solidFill>
              </a:rPr>
              <a:t>		Enrollment</a:t>
            </a:r>
            <a:br>
              <a:rPr lang="en-US" sz="2800" dirty="0"/>
            </a:br>
            <a:endParaRPr lang="en-US" sz="2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title"/>
          </p:nvPr>
        </p:nvSpPr>
        <p:spPr/>
        <p:txBody>
          <a:bodyPr/>
          <a:lstStyle/>
          <a:p>
            <a:pPr eaLnBrk="1" hangingPunct="1"/>
            <a:r>
              <a:rPr lang="en-US" altLang="en-US"/>
              <a:t>Types of Certificate Enrollment</a:t>
            </a:r>
          </a:p>
        </p:txBody>
      </p:sp>
      <p:sp>
        <p:nvSpPr>
          <p:cNvPr id="38915" name="Content Placeholder 3"/>
          <p:cNvSpPr>
            <a:spLocks noGrp="1"/>
          </p:cNvSpPr>
          <p:nvPr>
            <p:ph idx="1"/>
          </p:nvPr>
        </p:nvSpPr>
        <p:spPr>
          <a:xfrm>
            <a:off x="611718" y="992188"/>
            <a:ext cx="10670116" cy="4386262"/>
          </a:xfrm>
        </p:spPr>
        <p:txBody>
          <a:bodyPr/>
          <a:lstStyle/>
          <a:p>
            <a:pPr eaLnBrk="1" hangingPunct="1"/>
            <a:r>
              <a:rPr lang="en-US" altLang="en-US" dirty="0"/>
              <a:t>Web enrollment</a:t>
            </a:r>
          </a:p>
          <a:p>
            <a:pPr eaLnBrk="1" hangingPunct="1"/>
            <a:r>
              <a:rPr lang="en-US" altLang="en-US" dirty="0"/>
              <a:t>MMC</a:t>
            </a:r>
          </a:p>
          <a:p>
            <a:pPr eaLnBrk="1" hangingPunct="1"/>
            <a:r>
              <a:rPr lang="en-US" altLang="en-US" dirty="0"/>
              <a:t>Auto enrollment</a:t>
            </a:r>
          </a:p>
          <a:p>
            <a:pPr eaLnBrk="1" hangingPunct="1"/>
            <a:r>
              <a:rPr lang="en-US" altLang="en-US" dirty="0"/>
              <a:t>Certreq.exe or offline Request</a:t>
            </a:r>
          </a:p>
          <a:p>
            <a:pPr eaLnBrk="1" hangingPunct="1"/>
            <a:r>
              <a:rPr lang="en-US" altLang="en-US" dirty="0"/>
              <a:t>Certificate Enrollment Policy (CEP) – New in server 2008 R2</a:t>
            </a:r>
          </a:p>
          <a:p>
            <a:pPr eaLnBrk="1" hangingPunct="1"/>
            <a:r>
              <a:rPr lang="en-US" altLang="en-US" dirty="0"/>
              <a:t>Certificate Enrollment Service (CES)- New in Server 2008R2</a:t>
            </a:r>
          </a:p>
          <a:p>
            <a:pPr eaLnBrk="1" hangingPunct="1"/>
            <a:endParaRPr lang="en-US" altLang="en-US" dirty="0"/>
          </a:p>
          <a:p>
            <a:pPr eaLnBrk="1" hangingPunct="1">
              <a:buFontTx/>
              <a:buNone/>
            </a:pPr>
            <a:endParaRPr lang="en-US" altLang="en-US" dirty="0"/>
          </a:p>
          <a:p>
            <a:pPr eaLnBrk="1" hangingPunct="1">
              <a:buFontTx/>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Certificate Templates?</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ts val="800"/>
              </a:spcBef>
              <a:buNone/>
            </a:pPr>
            <a:r>
              <a:rPr lang="en-US" dirty="0"/>
              <a:t>A certificate template defines:</a:t>
            </a:r>
          </a:p>
          <a:p>
            <a:pPr lvl="1">
              <a:spcBef>
                <a:spcPts val="800"/>
              </a:spcBef>
            </a:pPr>
            <a:r>
              <a:rPr lang="en-US" dirty="0"/>
              <a:t>The format and contents of a certificate</a:t>
            </a:r>
          </a:p>
          <a:p>
            <a:pPr lvl="1">
              <a:spcBef>
                <a:spcPts val="800"/>
              </a:spcBef>
            </a:pPr>
            <a:r>
              <a:rPr lang="en-US" dirty="0"/>
              <a:t>The process for creating and submitting a valid certificate request</a:t>
            </a:r>
          </a:p>
          <a:p>
            <a:pPr lvl="1">
              <a:spcBef>
                <a:spcPts val="800"/>
              </a:spcBef>
            </a:pPr>
            <a:r>
              <a:rPr lang="en-US" dirty="0"/>
              <a:t>The security principals that are allowed to read, enroll, or use </a:t>
            </a:r>
            <a:r>
              <a:rPr lang="en-US" dirty="0" err="1"/>
              <a:t>autoenrollment</a:t>
            </a:r>
            <a:r>
              <a:rPr lang="en-US" dirty="0"/>
              <a:t> for a certificate that will be based on the template</a:t>
            </a:r>
          </a:p>
          <a:p>
            <a:pPr lvl="1">
              <a:spcBef>
                <a:spcPts val="800"/>
              </a:spcBef>
            </a:pPr>
            <a:r>
              <a:rPr lang="en-US" dirty="0"/>
              <a:t>The permissions required to modify a certificate template </a:t>
            </a:r>
          </a:p>
          <a:p>
            <a:endParaRPr lang="en-US" dirty="0"/>
          </a:p>
        </p:txBody>
      </p:sp>
    </p:spTree>
    <p:extLst>
      <p:ext uri="{BB962C8B-B14F-4D97-AF65-F5344CB8AC3E}">
        <p14:creationId xmlns:p14="http://schemas.microsoft.com/office/powerpoint/2010/main" val="236750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Template Versions in Windows Server 2012 </a:t>
            </a:r>
          </a:p>
        </p:txBody>
      </p:sp>
      <p:sp>
        <p:nvSpPr>
          <p:cNvPr id="4" name="Text Box 18"/>
          <p:cNvSpPr txBox="1">
            <a:spLocks noChangeArrowheads="1"/>
          </p:cNvSpPr>
          <p:nvPr/>
        </p:nvSpPr>
        <p:spPr bwMode="auto">
          <a:xfrm>
            <a:off x="304800" y="762002"/>
            <a:ext cx="11582400" cy="6454075"/>
          </a:xfrm>
          <a:prstGeom prst="rect">
            <a:avLst/>
          </a:prstGeom>
          <a:noFill/>
          <a:ln>
            <a:noFill/>
          </a:ln>
          <a:effec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spcBef>
                <a:spcPts val="600"/>
              </a:spcBef>
            </a:pPr>
            <a:r>
              <a:rPr lang="en-US" sz="1600" b="0" dirty="0">
                <a:latin typeface="Segoe UI" pitchFamily="34" charset="0"/>
                <a:ea typeface="Segoe UI" pitchFamily="34" charset="0"/>
                <a:cs typeface="Segoe UI" pitchFamily="34" charset="0"/>
              </a:rPr>
              <a:t>Version 1:</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Introduced in Windows 2000 Server, provides for backward compatibility in newer versions</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Creates by default when a CA is installed</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Cannot be modified (except for permissions) or removed, but can be duplicated to become version 2 or 3 templates, which can then be modified</a:t>
            </a:r>
          </a:p>
          <a:p>
            <a:pPr>
              <a:lnSpc>
                <a:spcPct val="90000"/>
              </a:lnSpc>
              <a:spcBef>
                <a:spcPts val="600"/>
              </a:spcBef>
              <a:buClr>
                <a:schemeClr val="hlink"/>
              </a:buClr>
            </a:pPr>
            <a:r>
              <a:rPr lang="en-US" sz="1600" b="0" dirty="0">
                <a:latin typeface="Segoe UI" pitchFamily="34" charset="0"/>
                <a:ea typeface="Segoe UI" pitchFamily="34" charset="0"/>
                <a:cs typeface="Segoe UI" pitchFamily="34" charset="0"/>
              </a:rPr>
              <a:t>Version 2:</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Default template introduced with Windows Server 2003</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Allows customization of most settings in the template</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Several preconfigured templates are provided when a CA is installed</a:t>
            </a:r>
          </a:p>
          <a:p>
            <a:pPr>
              <a:lnSpc>
                <a:spcPct val="90000"/>
              </a:lnSpc>
              <a:spcBef>
                <a:spcPts val="600"/>
              </a:spcBef>
              <a:buClr>
                <a:schemeClr val="hlink"/>
              </a:buClr>
            </a:pPr>
            <a:r>
              <a:rPr lang="en-US" sz="1600" b="0" dirty="0">
                <a:latin typeface="Segoe UI" pitchFamily="34" charset="0"/>
                <a:ea typeface="Segoe UI" pitchFamily="34" charset="0"/>
                <a:cs typeface="Segoe UI" pitchFamily="34" charset="0"/>
              </a:rPr>
              <a:t>Version 3:</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Supports advanced Suite B cryptographic settings</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Includes advanced options for encryption, digital signatures, key exchange, and hashing</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Only supports Windows Server 2008 and Windows Server 2008 R2 servers</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Only supports Windows Vista and Windows 7 client computers</a:t>
            </a:r>
          </a:p>
          <a:p>
            <a:pPr>
              <a:lnSpc>
                <a:spcPct val="90000"/>
              </a:lnSpc>
              <a:spcBef>
                <a:spcPts val="600"/>
              </a:spcBef>
              <a:buClr>
                <a:schemeClr val="hlink"/>
              </a:buClr>
            </a:pPr>
            <a:r>
              <a:rPr lang="en-US" sz="1600" b="0" dirty="0">
                <a:latin typeface="Segoe UI" pitchFamily="34" charset="0"/>
                <a:ea typeface="Segoe UI" pitchFamily="34" charset="0"/>
                <a:cs typeface="Segoe UI" pitchFamily="34" charset="0"/>
              </a:rPr>
              <a:t>Version 4:</a:t>
            </a:r>
          </a:p>
          <a:p>
            <a:pPr marL="231775" indent="-231775">
              <a:lnSpc>
                <a:spcPct val="90000"/>
              </a:lnSpc>
              <a:spcBef>
                <a:spcPts val="600"/>
              </a:spcBef>
              <a:buClr>
                <a:schemeClr val="hlink"/>
              </a:buClr>
              <a:buFontTx/>
              <a:buChar char="•"/>
            </a:pPr>
            <a:r>
              <a:rPr lang="bs-Latn-BA" sz="1600" b="0" dirty="0">
                <a:latin typeface="Segoe UI" pitchFamily="34" charset="0"/>
                <a:ea typeface="Segoe UI" pitchFamily="34" charset="0"/>
                <a:cs typeface="Segoe UI" pitchFamily="34" charset="0"/>
              </a:rPr>
              <a:t>Available only for Windows Server 2012 and Windows 8 clients</a:t>
            </a:r>
            <a:endParaRPr lang="en-US" sz="1600" b="0" dirty="0">
              <a:latin typeface="Segoe UI" pitchFamily="34" charset="0"/>
              <a:ea typeface="Segoe UI" pitchFamily="34" charset="0"/>
              <a:cs typeface="Segoe UI" pitchFamily="34" charset="0"/>
            </a:endParaRPr>
          </a:p>
          <a:p>
            <a:pPr marL="231775" indent="-231775">
              <a:lnSpc>
                <a:spcPct val="90000"/>
              </a:lnSpc>
              <a:spcBef>
                <a:spcPts val="600"/>
              </a:spcBef>
              <a:buClr>
                <a:schemeClr val="hlink"/>
              </a:buClr>
              <a:buFontTx/>
              <a:buChar char="•"/>
            </a:pPr>
            <a:r>
              <a:rPr lang="en-CA" sz="1600" b="0" dirty="0">
                <a:latin typeface="Segoe UI" pitchFamily="34" charset="0"/>
                <a:ea typeface="Segoe UI" pitchFamily="34" charset="0"/>
                <a:cs typeface="Segoe UI" pitchFamily="34" charset="0"/>
              </a:rPr>
              <a:t>S</a:t>
            </a:r>
            <a:r>
              <a:rPr lang="en-US" sz="1600" b="0" dirty="0" err="1">
                <a:latin typeface="Segoe UI" pitchFamily="34" charset="0"/>
                <a:ea typeface="Segoe UI" pitchFamily="34" charset="0"/>
                <a:cs typeface="Segoe UI" pitchFamily="34" charset="0"/>
              </a:rPr>
              <a:t>upports</a:t>
            </a:r>
            <a:r>
              <a:rPr lang="en-US" sz="1600" b="0" dirty="0">
                <a:latin typeface="Segoe UI" pitchFamily="34" charset="0"/>
                <a:ea typeface="Segoe UI" pitchFamily="34" charset="0"/>
                <a:cs typeface="Segoe UI" pitchFamily="34" charset="0"/>
              </a:rPr>
              <a:t> both CSPs and KSPs </a:t>
            </a:r>
            <a:endParaRPr lang="bs-Latn-BA" sz="1600" b="0" dirty="0">
              <a:latin typeface="Segoe UI" pitchFamily="34" charset="0"/>
              <a:ea typeface="Segoe UI" pitchFamily="34" charset="0"/>
              <a:cs typeface="Segoe UI" pitchFamily="34" charset="0"/>
            </a:endParaRPr>
          </a:p>
          <a:p>
            <a:pPr marL="231775" indent="-231775">
              <a:lnSpc>
                <a:spcPct val="90000"/>
              </a:lnSpc>
              <a:spcBef>
                <a:spcPts val="600"/>
              </a:spcBef>
              <a:buClr>
                <a:schemeClr val="hlink"/>
              </a:buClr>
              <a:buFontTx/>
              <a:buChar char="•"/>
            </a:pPr>
            <a:r>
              <a:rPr lang="bs-Latn-BA" sz="1600" b="0" dirty="0">
                <a:latin typeface="Segoe UI" pitchFamily="34" charset="0"/>
                <a:ea typeface="Segoe UI" pitchFamily="34" charset="0"/>
                <a:cs typeface="Segoe UI" pitchFamily="34" charset="0"/>
              </a:rPr>
              <a:t>Support</a:t>
            </a:r>
            <a:r>
              <a:rPr lang="en-CA" sz="1600" b="0" dirty="0">
                <a:latin typeface="Segoe UI" pitchFamily="34" charset="0"/>
                <a:ea typeface="Segoe UI" pitchFamily="34" charset="0"/>
                <a:cs typeface="Segoe UI" pitchFamily="34" charset="0"/>
              </a:rPr>
              <a:t>s </a:t>
            </a:r>
            <a:r>
              <a:rPr lang="bs-Latn-BA" sz="1600" b="0" dirty="0">
                <a:latin typeface="Segoe UI" pitchFamily="34" charset="0"/>
                <a:ea typeface="Segoe UI" pitchFamily="34" charset="0"/>
                <a:cs typeface="Segoe UI" pitchFamily="34" charset="0"/>
              </a:rPr>
              <a:t>renewal with </a:t>
            </a:r>
            <a:r>
              <a:rPr lang="en-CA" sz="1600" b="0" dirty="0">
                <a:latin typeface="Segoe UI" pitchFamily="34" charset="0"/>
                <a:ea typeface="Segoe UI" pitchFamily="34" charset="0"/>
                <a:cs typeface="Segoe UI" pitchFamily="34" charset="0"/>
              </a:rPr>
              <a:t>the </a:t>
            </a:r>
            <a:r>
              <a:rPr lang="bs-Latn-BA" sz="1600" b="0" dirty="0">
                <a:latin typeface="Segoe UI" pitchFamily="34" charset="0"/>
                <a:ea typeface="Segoe UI" pitchFamily="34" charset="0"/>
                <a:cs typeface="Segoe UI" pitchFamily="34" charset="0"/>
              </a:rPr>
              <a:t>same key</a:t>
            </a:r>
            <a:endParaRPr lang="en-US" sz="1600" b="0" dirty="0">
              <a:latin typeface="Segoe UI" pitchFamily="34" charset="0"/>
              <a:ea typeface="Segoe UI" pitchFamily="34" charset="0"/>
              <a:cs typeface="Segoe UI" pitchFamily="34" charset="0"/>
            </a:endParaRPr>
          </a:p>
          <a:p>
            <a:pPr>
              <a:lnSpc>
                <a:spcPct val="90000"/>
              </a:lnSpc>
              <a:spcBef>
                <a:spcPts val="600"/>
              </a:spcBef>
              <a:buClr>
                <a:schemeClr val="hlink"/>
              </a:buClr>
            </a:pPr>
            <a:endParaRPr lang="en-US" sz="1600" b="0" dirty="0">
              <a:latin typeface="Segoe UI" pitchFamily="34" charset="0"/>
              <a:ea typeface="Segoe UI" pitchFamily="34" charset="0"/>
              <a:cs typeface="Segoe UI" pitchFamily="34" charset="0"/>
            </a:endParaRPr>
          </a:p>
          <a:p>
            <a:pPr>
              <a:lnSpc>
                <a:spcPct val="90000"/>
              </a:lnSpc>
              <a:spcBef>
                <a:spcPts val="600"/>
              </a:spcBef>
              <a:buClr>
                <a:schemeClr val="hlink"/>
              </a:buClr>
            </a:pPr>
            <a:endParaRPr lang="en-US" sz="1600" b="0" dirty="0">
              <a:latin typeface="Segoe UI" pitchFamily="34" charset="0"/>
              <a:ea typeface="Segoe UI" pitchFamily="34" charset="0"/>
              <a:cs typeface="Segoe UI" pitchFamily="34" charset="0"/>
            </a:endParaRPr>
          </a:p>
          <a:p>
            <a:pPr>
              <a:lnSpc>
                <a:spcPct val="90000"/>
              </a:lnSpc>
              <a:spcBef>
                <a:spcPts val="600"/>
              </a:spcBef>
              <a:buClr>
                <a:schemeClr val="hlink"/>
              </a:buClr>
            </a:pPr>
            <a:endParaRPr lang="en-US" sz="1600" b="0" dirty="0">
              <a:latin typeface="Segoe UI" pitchFamily="34" charset="0"/>
              <a:ea typeface="Segoe UI" pitchFamily="34" charset="0"/>
              <a:cs typeface="Segoe UI" pitchFamily="34" charset="0"/>
            </a:endParaRPr>
          </a:p>
          <a:p>
            <a:pPr>
              <a:lnSpc>
                <a:spcPct val="90000"/>
              </a:lnSpc>
              <a:buClr>
                <a:schemeClr val="hlink"/>
              </a:buClr>
            </a:pPr>
            <a:endParaRPr lang="en-US" sz="1600" b="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7908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normAutofit/>
          </a:bodyPr>
          <a:lstStyle/>
          <a:p>
            <a:r>
              <a:rPr lang="en-US" dirty="0"/>
              <a:t>What Is a PKI?</a:t>
            </a:r>
          </a:p>
        </p:txBody>
      </p:sp>
      <p:graphicFrame>
        <p:nvGraphicFramePr>
          <p:cNvPr id="349233" name="Group 49"/>
          <p:cNvGraphicFramePr>
            <a:graphicFrameLocks noGrp="1"/>
          </p:cNvGraphicFramePr>
          <p:nvPr>
            <p:ph idx="1"/>
          </p:nvPr>
        </p:nvGraphicFramePr>
        <p:xfrm>
          <a:off x="609600" y="3352800"/>
          <a:ext cx="10826088" cy="3106676"/>
        </p:xfrm>
        <a:graphic>
          <a:graphicData uri="http://schemas.openxmlformats.org/drawingml/2006/table">
            <a:tbl>
              <a:tblPr/>
              <a:tblGrid>
                <a:gridCol w="3190541">
                  <a:extLst>
                    <a:ext uri="{9D8B030D-6E8A-4147-A177-3AD203B41FA5}">
                      <a16:colId xmlns:a16="http://schemas.microsoft.com/office/drawing/2014/main" val="20000"/>
                    </a:ext>
                  </a:extLst>
                </a:gridCol>
                <a:gridCol w="7635547">
                  <a:extLst>
                    <a:ext uri="{9D8B030D-6E8A-4147-A177-3AD203B41FA5}">
                      <a16:colId xmlns:a16="http://schemas.microsoft.com/office/drawing/2014/main" val="20001"/>
                    </a:ext>
                  </a:extLst>
                </a:gridCol>
              </a:tblGrid>
              <a:tr h="450787">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400" b="1" i="0" u="none" strike="noStrike" cap="none" normalizeH="0" baseline="0" dirty="0">
                          <a:ln>
                            <a:noFill/>
                          </a:ln>
                          <a:solidFill>
                            <a:schemeClr val="tx1"/>
                          </a:solidFill>
                          <a:effectLst/>
                          <a:latin typeface="Arial Narrow" pitchFamily="34" charset="0"/>
                        </a:rPr>
                        <a:t>Requirement</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228600" marR="0" lvl="0" indent="-228600" algn="ctr" defTabSz="914400" rtl="0" eaLnBrk="0" fontAlgn="base" latinLnBrk="0" hangingPunct="0">
                        <a:lnSpc>
                          <a:spcPct val="90000"/>
                        </a:lnSpc>
                        <a:spcBef>
                          <a:spcPct val="0"/>
                        </a:spcBef>
                        <a:spcAft>
                          <a:spcPct val="0"/>
                        </a:spcAft>
                        <a:buClr>
                          <a:schemeClr val="accent2"/>
                        </a:buClr>
                        <a:buSzTx/>
                        <a:buFont typeface="Wingdings" pitchFamily="2" charset="2"/>
                        <a:buNone/>
                        <a:tabLst/>
                      </a:pPr>
                      <a:r>
                        <a:rPr kumimoji="0" lang="en-US" sz="2400" b="1" i="0" u="none" strike="noStrike" cap="none" normalizeH="0" baseline="0" dirty="0">
                          <a:ln>
                            <a:noFill/>
                          </a:ln>
                          <a:solidFill>
                            <a:schemeClr val="tx1"/>
                          </a:solidFill>
                          <a:effectLst/>
                          <a:latin typeface="Arial Narrow" pitchFamily="34" charset="0"/>
                        </a:rPr>
                        <a:t>PKI solutions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0000"/>
                  </a:ext>
                </a:extLst>
              </a:tr>
              <a:tr h="528638">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a:ln>
                            <a:noFill/>
                          </a:ln>
                          <a:solidFill>
                            <a:schemeClr val="tx1"/>
                          </a:solidFill>
                          <a:effectLst/>
                          <a:latin typeface="Arial Narrow" pitchFamily="34" charset="0"/>
                        </a:rPr>
                        <a:t>Confidentiality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0"/>
                        </a:spcBef>
                        <a:spcAft>
                          <a:spcPct val="0"/>
                        </a:spcAft>
                        <a:buClr>
                          <a:schemeClr val="accent2"/>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Data encryption</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a:ln>
                            <a:noFill/>
                          </a:ln>
                          <a:solidFill>
                            <a:schemeClr val="tx1"/>
                          </a:solidFill>
                          <a:effectLst/>
                          <a:latin typeface="Arial Narrow" pitchFamily="34" charset="0"/>
                        </a:rPr>
                        <a:t>Integrity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0"/>
                        </a:spcBef>
                        <a:spcAft>
                          <a:spcPct val="0"/>
                        </a:spcAft>
                        <a:buClr>
                          <a:schemeClr val="accent2"/>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Digital signatures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3022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a:ln>
                            <a:noFill/>
                          </a:ln>
                          <a:solidFill>
                            <a:schemeClr val="tx1"/>
                          </a:solidFill>
                          <a:effectLst/>
                          <a:latin typeface="Arial Narrow" pitchFamily="34" charset="0"/>
                        </a:rPr>
                        <a:t>Authenticity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0"/>
                        </a:spcBef>
                        <a:spcAft>
                          <a:spcPct val="0"/>
                        </a:spcAft>
                        <a:buClr>
                          <a:schemeClr val="accent2"/>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Hash algorithms, message digests, digital signatures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3181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err="1">
                          <a:ln>
                            <a:noFill/>
                          </a:ln>
                          <a:solidFill>
                            <a:schemeClr val="tx1"/>
                          </a:solidFill>
                          <a:effectLst/>
                          <a:latin typeface="Arial Narrow" pitchFamily="34" charset="0"/>
                        </a:rPr>
                        <a:t>Nonrepudiation</a:t>
                      </a:r>
                      <a:endParaRPr kumimoji="0" lang="en-US" sz="2200" b="1" i="0" u="none" strike="noStrike" cap="none" normalizeH="0" baseline="0">
                        <a:ln>
                          <a:noFill/>
                        </a:ln>
                        <a:solidFill>
                          <a:schemeClr val="tx1"/>
                        </a:solidFill>
                        <a:effectLst/>
                        <a:latin typeface="Arial Narrow" pitchFamily="34" charset="0"/>
                      </a:endParaRP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0" i="0" u="none" strike="noStrike" cap="none" normalizeH="0" baseline="0">
                          <a:ln>
                            <a:noFill/>
                          </a:ln>
                          <a:solidFill>
                            <a:schemeClr val="tx1"/>
                          </a:solidFill>
                          <a:effectLst/>
                          <a:latin typeface="Arial Narrow" pitchFamily="34" charset="0"/>
                        </a:rPr>
                        <a:t>Digital signatures, audit logs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3181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a:ln>
                            <a:noFill/>
                          </a:ln>
                          <a:solidFill>
                            <a:schemeClr val="tx1"/>
                          </a:solidFill>
                          <a:effectLst/>
                          <a:latin typeface="Arial Narrow" pitchFamily="34" charset="0"/>
                        </a:rPr>
                        <a:t>Availability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Redundancy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349226" name="AutoShape 42"/>
          <p:cNvSpPr>
            <a:spLocks noChangeArrowheads="1"/>
          </p:cNvSpPr>
          <p:nvPr/>
        </p:nvSpPr>
        <p:spPr bwMode="auto">
          <a:xfrm>
            <a:off x="556684" y="1384300"/>
            <a:ext cx="10845800" cy="1322388"/>
          </a:xfrm>
          <a:prstGeom prst="roundRect">
            <a:avLst>
              <a:gd name="adj" fmla="val 18477"/>
            </a:avLst>
          </a:prstGeom>
          <a:gradFill rotWithShape="1">
            <a:gsLst>
              <a:gs pos="0">
                <a:srgbClr val="EAABA0"/>
              </a:gs>
              <a:gs pos="100000">
                <a:srgbClr val="F6D9D4"/>
              </a:gs>
            </a:gsLst>
            <a:lin ang="2700000" scaled="1"/>
          </a:gradFill>
          <a:ln w="9525" algn="ctr">
            <a:solidFill>
              <a:srgbClr val="333333"/>
            </a:solidFill>
            <a:round/>
            <a:headEnd/>
            <a:tailEnd/>
          </a:ln>
          <a:effectLst>
            <a:outerShdw dist="35921" dir="2700000" algn="ctr" rotWithShape="0">
              <a:schemeClr val="bg2"/>
            </a:outerShdw>
          </a:effectLst>
        </p:spPr>
        <p:txBody>
          <a:bodyPr anchor="ctr"/>
          <a:lstStyle/>
          <a:p>
            <a:pPr algn="l">
              <a:lnSpc>
                <a:spcPct val="85000"/>
              </a:lnSpc>
            </a:pPr>
            <a:r>
              <a:rPr lang="en-US" sz="2400"/>
              <a:t>The combination of software, encryption technologies, processes, and services that enables an organization to secure its communications and business transactions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a:t>WEB Enrollment</a:t>
            </a:r>
          </a:p>
        </p:txBody>
      </p:sp>
      <p:sp>
        <p:nvSpPr>
          <p:cNvPr id="40963" name="Content Placeholder 2"/>
          <p:cNvSpPr>
            <a:spLocks noGrp="1"/>
          </p:cNvSpPr>
          <p:nvPr>
            <p:ph idx="1"/>
          </p:nvPr>
        </p:nvSpPr>
        <p:spPr/>
        <p:txBody>
          <a:bodyPr/>
          <a:lstStyle/>
          <a:p>
            <a:pPr eaLnBrk="1" hangingPunct="1"/>
            <a:r>
              <a:rPr lang="en-US" altLang="en-US"/>
              <a:t>Domain joined and NON-Domain clients can request certificates using web enrollment.</a:t>
            </a:r>
          </a:p>
          <a:p>
            <a:pPr eaLnBrk="1" hangingPunct="1"/>
            <a:r>
              <a:rPr lang="en-US" altLang="en-US"/>
              <a:t>Need to access </a:t>
            </a:r>
            <a:r>
              <a:rPr lang="en-US" altLang="en-US">
                <a:hlinkClick r:id="rId3"/>
              </a:rPr>
              <a:t>http://certservername/certsrv</a:t>
            </a:r>
            <a:endParaRPr lang="en-US" altLang="en-US"/>
          </a:p>
          <a:p>
            <a:pPr eaLnBrk="1" hangingPunct="1"/>
            <a:r>
              <a:rPr lang="en-US" altLang="en-US"/>
              <a:t>Allow you to download CA chain certificate</a:t>
            </a:r>
          </a:p>
          <a:p>
            <a:pPr eaLnBrk="1" hangingPunct="1"/>
            <a:r>
              <a:rPr lang="en-US" altLang="en-US"/>
              <a:t>Allow you to view the pending request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a:t>Requesting certificate via MMC</a:t>
            </a:r>
          </a:p>
        </p:txBody>
      </p:sp>
      <p:sp>
        <p:nvSpPr>
          <p:cNvPr id="41987" name="Content Placeholder 2"/>
          <p:cNvSpPr>
            <a:spLocks noGrp="1"/>
          </p:cNvSpPr>
          <p:nvPr>
            <p:ph idx="1"/>
          </p:nvPr>
        </p:nvSpPr>
        <p:spPr/>
        <p:txBody>
          <a:bodyPr/>
          <a:lstStyle/>
          <a:p>
            <a:pPr eaLnBrk="1" hangingPunct="1"/>
            <a:endParaRPr lang="en-US" altLang="en-US"/>
          </a:p>
          <a:p>
            <a:pPr eaLnBrk="1" hangingPunct="1"/>
            <a:r>
              <a:rPr lang="en-US" altLang="en-US"/>
              <a:t>Only domain joined clients able to request certificate via MMC console.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dirty="0"/>
              <a:t>Requesting certificate via </a:t>
            </a:r>
            <a:r>
              <a:rPr lang="en-US" altLang="en-US" dirty="0" err="1"/>
              <a:t>Certreq</a:t>
            </a:r>
            <a:r>
              <a:rPr lang="en-US" altLang="en-US" dirty="0"/>
              <a:t>: Offline Request</a:t>
            </a:r>
          </a:p>
        </p:txBody>
      </p:sp>
      <p:sp>
        <p:nvSpPr>
          <p:cNvPr id="41987" name="Content Placeholder 2"/>
          <p:cNvSpPr>
            <a:spLocks noGrp="1"/>
          </p:cNvSpPr>
          <p:nvPr>
            <p:ph idx="1"/>
          </p:nvPr>
        </p:nvSpPr>
        <p:spPr/>
        <p:txBody>
          <a:bodyPr/>
          <a:lstStyle/>
          <a:p>
            <a:r>
              <a:rPr lang="en-US" b="1" dirty="0"/>
              <a:t>Certreq.exe -new </a:t>
            </a:r>
            <a:r>
              <a:rPr lang="en-US" b="1" i="1" dirty="0"/>
              <a:t>&lt;RequestPolicy.inf&gt;&lt;CertificateRequest.req&gt;</a:t>
            </a:r>
          </a:p>
          <a:p>
            <a:pPr>
              <a:buNone/>
            </a:pPr>
            <a:endParaRPr lang="en-US" altLang="en-US" dirty="0"/>
          </a:p>
          <a:p>
            <a:r>
              <a:rPr lang="en-US" b="1" dirty="0" err="1"/>
              <a:t>certreq</a:t>
            </a:r>
            <a:r>
              <a:rPr lang="en-US" b="1" dirty="0"/>
              <a:t> -submit -</a:t>
            </a:r>
            <a:r>
              <a:rPr lang="en-US" b="1" dirty="0" err="1"/>
              <a:t>config</a:t>
            </a:r>
            <a:r>
              <a:rPr lang="en-US" b="1" dirty="0"/>
              <a:t> "</a:t>
            </a:r>
            <a:r>
              <a:rPr lang="en-US" b="1" i="1" dirty="0"/>
              <a:t>&lt;</a:t>
            </a:r>
            <a:r>
              <a:rPr lang="en-US" b="1" i="1" dirty="0" err="1"/>
              <a:t>ServerName</a:t>
            </a:r>
            <a:r>
              <a:rPr lang="en-US" b="1" i="1" dirty="0"/>
              <a:t>\</a:t>
            </a:r>
            <a:r>
              <a:rPr lang="en-US" b="1" i="1" dirty="0" err="1"/>
              <a:t>CAName</a:t>
            </a:r>
            <a:r>
              <a:rPr lang="en-US" b="1" i="1" dirty="0"/>
              <a:t>&gt;</a:t>
            </a:r>
            <a:r>
              <a:rPr lang="en-US" b="1" dirty="0"/>
              <a:t>" "</a:t>
            </a:r>
            <a:r>
              <a:rPr lang="en-US" b="1" i="1" dirty="0"/>
              <a:t>&lt;CertificateRequest.req&gt;</a:t>
            </a:r>
            <a:r>
              <a:rPr lang="en-US" b="1" dirty="0"/>
              <a:t>" "</a:t>
            </a:r>
            <a:r>
              <a:rPr lang="en-US" b="1" i="1" dirty="0"/>
              <a:t>&lt;CertificateResponse.cer&gt;</a:t>
            </a:r>
            <a:r>
              <a:rPr lang="en-US" b="1" dirty="0"/>
              <a:t>“</a:t>
            </a:r>
          </a:p>
          <a:p>
            <a:endParaRPr lang="en-US" b="1" dirty="0"/>
          </a:p>
          <a:p>
            <a:r>
              <a:rPr lang="en-US" b="1" dirty="0" err="1"/>
              <a:t>certreq</a:t>
            </a:r>
            <a:r>
              <a:rPr lang="en-US" b="1" dirty="0"/>
              <a:t> –retrieve -</a:t>
            </a:r>
            <a:r>
              <a:rPr lang="en-US" b="1" dirty="0" err="1"/>
              <a:t>config</a:t>
            </a:r>
            <a:r>
              <a:rPr lang="en-US" b="1" dirty="0"/>
              <a:t> "</a:t>
            </a:r>
            <a:r>
              <a:rPr lang="en-US" b="1" i="1" dirty="0"/>
              <a:t>&lt;</a:t>
            </a:r>
            <a:r>
              <a:rPr lang="en-US" b="1" i="1" dirty="0" err="1"/>
              <a:t>ServerName</a:t>
            </a:r>
            <a:r>
              <a:rPr lang="en-US" b="1" i="1" dirty="0"/>
              <a:t>\</a:t>
            </a:r>
            <a:r>
              <a:rPr lang="en-US" b="1" i="1" dirty="0" err="1"/>
              <a:t>CAName</a:t>
            </a:r>
            <a:r>
              <a:rPr lang="en-US" b="1" i="1" dirty="0"/>
              <a:t>&gt;</a:t>
            </a:r>
            <a:r>
              <a:rPr lang="en-US" b="1" dirty="0"/>
              <a:t>" </a:t>
            </a:r>
            <a:r>
              <a:rPr lang="en-US" b="1" i="1" dirty="0"/>
              <a:t>&lt;</a:t>
            </a:r>
            <a:r>
              <a:rPr lang="en-US" b="1" i="1" dirty="0" err="1"/>
              <a:t>RequestID</a:t>
            </a:r>
            <a:r>
              <a:rPr lang="en-US" b="1" i="1" dirty="0"/>
              <a:t>&gt; </a:t>
            </a:r>
            <a:r>
              <a:rPr lang="en-US" b="1" dirty="0"/>
              <a:t>"</a:t>
            </a:r>
            <a:r>
              <a:rPr lang="en-US" b="1" i="1" dirty="0"/>
              <a:t>&lt;CertificateResponse.cer&gt;</a:t>
            </a:r>
            <a:r>
              <a:rPr lang="en-US" b="1" dirty="0"/>
              <a:t>“</a:t>
            </a:r>
          </a:p>
          <a:p>
            <a:endParaRPr lang="en-US" b="1" dirty="0"/>
          </a:p>
          <a:p>
            <a:r>
              <a:rPr lang="en-US" b="1" dirty="0" err="1"/>
              <a:t>certreq</a:t>
            </a:r>
            <a:r>
              <a:rPr lang="en-US" b="1" dirty="0"/>
              <a:t> –accept -</a:t>
            </a:r>
            <a:r>
              <a:rPr lang="en-US" b="1" dirty="0" err="1"/>
              <a:t>config</a:t>
            </a:r>
            <a:r>
              <a:rPr lang="en-US" b="1" dirty="0"/>
              <a:t> "</a:t>
            </a:r>
            <a:r>
              <a:rPr lang="en-US" b="1" i="1" dirty="0"/>
              <a:t>&lt;</a:t>
            </a:r>
            <a:r>
              <a:rPr lang="en-US" b="1" i="1" dirty="0" err="1"/>
              <a:t>ServerName</a:t>
            </a:r>
            <a:r>
              <a:rPr lang="en-US" b="1" i="1" dirty="0"/>
              <a:t>\</a:t>
            </a:r>
            <a:r>
              <a:rPr lang="en-US" b="1" i="1" dirty="0" err="1"/>
              <a:t>CAName</a:t>
            </a:r>
            <a:r>
              <a:rPr lang="en-US" b="1" i="1" dirty="0"/>
              <a:t>&gt;</a:t>
            </a:r>
            <a:r>
              <a:rPr lang="en-US" b="1" dirty="0"/>
              <a:t>" "</a:t>
            </a:r>
            <a:r>
              <a:rPr lang="en-US" b="1" i="1" dirty="0"/>
              <a:t>&lt;CertificateResponse.cer&gt;</a:t>
            </a:r>
            <a:r>
              <a:rPr lang="en-US" b="1" dirty="0"/>
              <a:t>"</a:t>
            </a: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 Certificate using </a:t>
            </a:r>
            <a:r>
              <a:rPr lang="en-US" dirty="0" err="1"/>
              <a:t>Autoenrollment</a:t>
            </a:r>
            <a:endParaRPr lang="en-US" dirty="0"/>
          </a:p>
        </p:txBody>
      </p:sp>
      <p:sp>
        <p:nvSpPr>
          <p:cNvPr id="4" name="Rectangle 3"/>
          <p:cNvSpPr>
            <a:spLocks noChangeArrowheads="1"/>
          </p:cNvSpPr>
          <p:nvPr/>
        </p:nvSpPr>
        <p:spPr bwMode="auto">
          <a:xfrm>
            <a:off x="3473451" y="1018764"/>
            <a:ext cx="8144933" cy="1357312"/>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A certificate template is configured to Allow, Enroll, and </a:t>
            </a:r>
            <a:r>
              <a:rPr lang="en-US" sz="2000" b="0" dirty="0" err="1">
                <a:latin typeface="Segoe UI" pitchFamily="34" charset="0"/>
                <a:ea typeface="Segoe UI" pitchFamily="34" charset="0"/>
                <a:cs typeface="Segoe UI" pitchFamily="34" charset="0"/>
              </a:rPr>
              <a:t>Autoenroll</a:t>
            </a:r>
            <a:r>
              <a:rPr lang="en-US" sz="2000" b="0" dirty="0">
                <a:latin typeface="Segoe UI" pitchFamily="34" charset="0"/>
                <a:ea typeface="Segoe UI" pitchFamily="34" charset="0"/>
                <a:cs typeface="Segoe UI" pitchFamily="34" charset="0"/>
              </a:rPr>
              <a:t> permissions for users who receive the certificates</a:t>
            </a:r>
          </a:p>
        </p:txBody>
      </p:sp>
      <p:sp>
        <p:nvSpPr>
          <p:cNvPr id="5" name="Rectangle 4"/>
          <p:cNvSpPr>
            <a:spLocks noChangeArrowheads="1"/>
          </p:cNvSpPr>
          <p:nvPr/>
        </p:nvSpPr>
        <p:spPr bwMode="auto">
          <a:xfrm>
            <a:off x="666751" y="893763"/>
            <a:ext cx="2806700" cy="1357312"/>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buFontTx/>
              <a:buChar char="•"/>
            </a:pPr>
            <a:endParaRPr lang="x-none" sz="1600" b="0">
              <a:latin typeface="Segoe UI" pitchFamily="34" charset="0"/>
              <a:ea typeface="Segoe UI" pitchFamily="34" charset="0"/>
              <a:cs typeface="Segoe UI" pitchFamily="34" charset="0"/>
            </a:endParaRPr>
          </a:p>
        </p:txBody>
      </p:sp>
      <p:sp>
        <p:nvSpPr>
          <p:cNvPr id="6" name="Rectangle 5"/>
          <p:cNvSpPr>
            <a:spLocks noChangeArrowheads="1"/>
          </p:cNvSpPr>
          <p:nvPr/>
        </p:nvSpPr>
        <p:spPr bwMode="auto">
          <a:xfrm>
            <a:off x="3473451" y="5048946"/>
            <a:ext cx="8144933" cy="1436688"/>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The client machine receives the certificates during the next Group Policy refresh interval</a:t>
            </a:r>
          </a:p>
        </p:txBody>
      </p:sp>
      <p:sp>
        <p:nvSpPr>
          <p:cNvPr id="7" name="Rectangle 6"/>
          <p:cNvSpPr>
            <a:spLocks noChangeArrowheads="1"/>
          </p:cNvSpPr>
          <p:nvPr/>
        </p:nvSpPr>
        <p:spPr bwMode="auto">
          <a:xfrm>
            <a:off x="3473451" y="3748784"/>
            <a:ext cx="8144933" cy="1300162"/>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An Active Directory Group Policy Object </a:t>
            </a:r>
            <a:r>
              <a:rPr lang="bs-Latn-BA" sz="2000" b="0" dirty="0">
                <a:latin typeface="Segoe UI" pitchFamily="34" charset="0"/>
                <a:ea typeface="Segoe UI" pitchFamily="34" charset="0"/>
                <a:cs typeface="Segoe UI" pitchFamily="34" charset="0"/>
              </a:rPr>
              <a:t>should be</a:t>
            </a:r>
            <a:r>
              <a:rPr lang="en-US" sz="2000" b="0" dirty="0">
                <a:latin typeface="Segoe UI" pitchFamily="34" charset="0"/>
                <a:ea typeface="Segoe UI" pitchFamily="34" charset="0"/>
                <a:cs typeface="Segoe UI" pitchFamily="34" charset="0"/>
              </a:rPr>
              <a:t> created to enable autoenrollment. The GPO </a:t>
            </a:r>
            <a:r>
              <a:rPr lang="bs-Latn-BA" sz="2000" b="0" dirty="0">
                <a:latin typeface="Segoe UI" pitchFamily="34" charset="0"/>
                <a:ea typeface="Segoe UI" pitchFamily="34" charset="0"/>
                <a:cs typeface="Segoe UI" pitchFamily="34" charset="0"/>
              </a:rPr>
              <a:t>should be</a:t>
            </a:r>
            <a:r>
              <a:rPr lang="en-US" sz="2000" b="0" dirty="0">
                <a:latin typeface="Segoe UI" pitchFamily="34" charset="0"/>
                <a:ea typeface="Segoe UI" pitchFamily="34" charset="0"/>
                <a:cs typeface="Segoe UI" pitchFamily="34" charset="0"/>
              </a:rPr>
              <a:t> linked to the appropriate site, domain, or organizational unit</a:t>
            </a:r>
          </a:p>
        </p:txBody>
      </p:sp>
      <p:sp>
        <p:nvSpPr>
          <p:cNvPr id="8" name="Rectangle 7"/>
          <p:cNvSpPr>
            <a:spLocks noChangeArrowheads="1"/>
          </p:cNvSpPr>
          <p:nvPr/>
        </p:nvSpPr>
        <p:spPr bwMode="auto">
          <a:xfrm>
            <a:off x="3473451" y="2251076"/>
            <a:ext cx="8144933" cy="1357313"/>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The CA is configured to issue the template</a:t>
            </a:r>
          </a:p>
        </p:txBody>
      </p:sp>
      <p:sp>
        <p:nvSpPr>
          <p:cNvPr id="9" name="Rectangle 8"/>
          <p:cNvSpPr>
            <a:spLocks noChangeArrowheads="1"/>
          </p:cNvSpPr>
          <p:nvPr/>
        </p:nvSpPr>
        <p:spPr bwMode="auto">
          <a:xfrm>
            <a:off x="666751" y="4908550"/>
            <a:ext cx="2806700" cy="1436688"/>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spcBef>
                <a:spcPct val="70000"/>
              </a:spcBef>
              <a:buClr>
                <a:schemeClr val="hlink"/>
              </a:buClr>
              <a:buSzPct val="90000"/>
            </a:pPr>
            <a:endParaRPr lang="x-none" sz="1600" b="0">
              <a:latin typeface="Segoe UI" pitchFamily="34" charset="0"/>
              <a:ea typeface="Segoe UI" pitchFamily="34" charset="0"/>
              <a:cs typeface="Segoe UI" pitchFamily="34" charset="0"/>
            </a:endParaRPr>
          </a:p>
        </p:txBody>
      </p:sp>
      <p:sp>
        <p:nvSpPr>
          <p:cNvPr id="10" name="Rectangle 9"/>
          <p:cNvSpPr>
            <a:spLocks noChangeArrowheads="1"/>
          </p:cNvSpPr>
          <p:nvPr/>
        </p:nvSpPr>
        <p:spPr bwMode="auto">
          <a:xfrm>
            <a:off x="656167" y="3619501"/>
            <a:ext cx="2806700" cy="1300163"/>
          </a:xfrm>
          <a:prstGeom prst="rect">
            <a:avLst/>
          </a:prstGeom>
          <a:noFill/>
          <a:ln>
            <a:noFill/>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spcBef>
                <a:spcPct val="70000"/>
              </a:spcBef>
              <a:buClr>
                <a:schemeClr val="hlink"/>
              </a:buClr>
              <a:buSzPct val="90000"/>
            </a:pPr>
            <a:endParaRPr lang="x-none" sz="1600" b="0">
              <a:latin typeface="Segoe UI" pitchFamily="34" charset="0"/>
              <a:ea typeface="Segoe UI" pitchFamily="34" charset="0"/>
              <a:cs typeface="Segoe UI" pitchFamily="34" charset="0"/>
            </a:endParaRPr>
          </a:p>
        </p:txBody>
      </p:sp>
      <p:sp>
        <p:nvSpPr>
          <p:cNvPr id="11" name="Rectangle 10"/>
          <p:cNvSpPr>
            <a:spLocks noChangeArrowheads="1"/>
          </p:cNvSpPr>
          <p:nvPr/>
        </p:nvSpPr>
        <p:spPr bwMode="auto">
          <a:xfrm>
            <a:off x="666751" y="2251076"/>
            <a:ext cx="2806700" cy="1357313"/>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buFontTx/>
              <a:buChar char="•"/>
            </a:pPr>
            <a:endParaRPr lang="x-none" sz="1600" b="0">
              <a:latin typeface="Segoe UI" pitchFamily="34" charset="0"/>
              <a:ea typeface="Segoe UI" pitchFamily="34" charset="0"/>
              <a:cs typeface="Segoe UI" pitchFamily="34" charset="0"/>
            </a:endParaRPr>
          </a:p>
        </p:txBody>
      </p:sp>
      <p:sp>
        <p:nvSpPr>
          <p:cNvPr id="12" name="Line 40"/>
          <p:cNvSpPr>
            <a:spLocks noChangeShapeType="1"/>
          </p:cNvSpPr>
          <p:nvPr/>
        </p:nvSpPr>
        <p:spPr bwMode="auto">
          <a:xfrm>
            <a:off x="3363384" y="1412837"/>
            <a:ext cx="0" cy="5451475"/>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3" name="Line 41"/>
          <p:cNvSpPr>
            <a:spLocks noChangeShapeType="1"/>
          </p:cNvSpPr>
          <p:nvPr/>
        </p:nvSpPr>
        <p:spPr bwMode="auto">
          <a:xfrm>
            <a:off x="656167" y="893764"/>
            <a:ext cx="0" cy="5451475"/>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4" name="Line 42"/>
          <p:cNvSpPr>
            <a:spLocks noChangeShapeType="1"/>
          </p:cNvSpPr>
          <p:nvPr/>
        </p:nvSpPr>
        <p:spPr bwMode="auto">
          <a:xfrm>
            <a:off x="666752" y="893763"/>
            <a:ext cx="10951633" cy="0"/>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5" name="Line 43"/>
          <p:cNvSpPr>
            <a:spLocks noChangeShapeType="1"/>
          </p:cNvSpPr>
          <p:nvPr/>
        </p:nvSpPr>
        <p:spPr bwMode="auto">
          <a:xfrm>
            <a:off x="11618384" y="893764"/>
            <a:ext cx="0" cy="5451475"/>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6" name="Line 44"/>
          <p:cNvSpPr>
            <a:spLocks noChangeShapeType="1"/>
          </p:cNvSpPr>
          <p:nvPr/>
        </p:nvSpPr>
        <p:spPr bwMode="auto">
          <a:xfrm>
            <a:off x="666752" y="6345238"/>
            <a:ext cx="10951633" cy="0"/>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7" name="Line 45"/>
          <p:cNvSpPr>
            <a:spLocks noChangeShapeType="1"/>
          </p:cNvSpPr>
          <p:nvPr/>
        </p:nvSpPr>
        <p:spPr bwMode="auto">
          <a:xfrm>
            <a:off x="666752" y="3608388"/>
            <a:ext cx="10951633" cy="0"/>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8" name="Line 46"/>
          <p:cNvSpPr>
            <a:spLocks noChangeShapeType="1"/>
          </p:cNvSpPr>
          <p:nvPr/>
        </p:nvSpPr>
        <p:spPr bwMode="auto">
          <a:xfrm>
            <a:off x="666752" y="4908550"/>
            <a:ext cx="10951633" cy="0"/>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9" name="Line 47"/>
          <p:cNvSpPr>
            <a:spLocks noChangeShapeType="1"/>
          </p:cNvSpPr>
          <p:nvPr/>
        </p:nvSpPr>
        <p:spPr bwMode="auto">
          <a:xfrm>
            <a:off x="666752" y="2251075"/>
            <a:ext cx="10951633" cy="0"/>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20" name="Rectangle 19"/>
          <p:cNvSpPr>
            <a:spLocks noChangeArrowheads="1"/>
          </p:cNvSpPr>
          <p:nvPr/>
        </p:nvSpPr>
        <p:spPr bwMode="auto">
          <a:xfrm>
            <a:off x="666751" y="1957652"/>
            <a:ext cx="2199448" cy="338554"/>
          </a:xfrm>
          <a:prstGeom prst="rect">
            <a:avLst/>
          </a:prstGeom>
          <a:noFill/>
          <a:ln>
            <a:noFill/>
          </a:ln>
          <a:effectLst/>
        </p:spPr>
        <p:txBody>
          <a:bodyPr wrap="none"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Certificate template </a:t>
            </a:r>
          </a:p>
        </p:txBody>
      </p:sp>
      <p:sp>
        <p:nvSpPr>
          <p:cNvPr id="21" name="Rectangle 20"/>
          <p:cNvSpPr>
            <a:spLocks noChangeArrowheads="1"/>
          </p:cNvSpPr>
          <p:nvPr/>
        </p:nvSpPr>
        <p:spPr bwMode="auto">
          <a:xfrm>
            <a:off x="204153" y="3159045"/>
            <a:ext cx="3144916" cy="338554"/>
          </a:xfrm>
          <a:prstGeom prst="rect">
            <a:avLst/>
          </a:prstGeom>
          <a:noFill/>
          <a:ln>
            <a:noFill/>
          </a:ln>
          <a:effectLst/>
        </p:spPr>
        <p:txBody>
          <a:bodyPr wrap="square"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600" b="0" dirty="0">
                <a:latin typeface="Segoe UI" pitchFamily="34" charset="0"/>
                <a:ea typeface="Segoe UI" pitchFamily="34" charset="0"/>
                <a:cs typeface="Segoe UI" pitchFamily="34" charset="0"/>
              </a:rPr>
              <a:t>CA</a:t>
            </a:r>
          </a:p>
        </p:txBody>
      </p:sp>
      <p:sp>
        <p:nvSpPr>
          <p:cNvPr id="22" name="Rectangle 21"/>
          <p:cNvSpPr>
            <a:spLocks noChangeArrowheads="1"/>
          </p:cNvSpPr>
          <p:nvPr/>
        </p:nvSpPr>
        <p:spPr bwMode="auto">
          <a:xfrm>
            <a:off x="656168" y="4879669"/>
            <a:ext cx="2970697" cy="338554"/>
          </a:xfrm>
          <a:prstGeom prst="rect">
            <a:avLst/>
          </a:prstGeom>
          <a:noFill/>
          <a:ln>
            <a:noFill/>
          </a:ln>
          <a:effectLst/>
        </p:spPr>
        <p:txBody>
          <a:bodyPr wrap="square"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Group Policy Object</a:t>
            </a:r>
          </a:p>
        </p:txBody>
      </p:sp>
      <p:sp>
        <p:nvSpPr>
          <p:cNvPr id="23" name="Rectangle 22"/>
          <p:cNvSpPr>
            <a:spLocks noChangeArrowheads="1"/>
          </p:cNvSpPr>
          <p:nvPr/>
        </p:nvSpPr>
        <p:spPr bwMode="auto">
          <a:xfrm>
            <a:off x="666751" y="6256338"/>
            <a:ext cx="2673351" cy="338554"/>
          </a:xfrm>
          <a:prstGeom prst="rect">
            <a:avLst/>
          </a:prstGeom>
          <a:noFill/>
          <a:ln>
            <a:noFill/>
          </a:ln>
          <a:effectLst/>
        </p:spPr>
        <p:txBody>
          <a:bodyPr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Client machine </a:t>
            </a:r>
          </a:p>
        </p:txBody>
      </p:sp>
      <p:grpSp>
        <p:nvGrpSpPr>
          <p:cNvPr id="3" name="Group 23"/>
          <p:cNvGrpSpPr/>
          <p:nvPr/>
        </p:nvGrpSpPr>
        <p:grpSpPr>
          <a:xfrm>
            <a:off x="777601" y="1246452"/>
            <a:ext cx="2272764" cy="711200"/>
            <a:chOff x="638629" y="1030514"/>
            <a:chExt cx="1704573" cy="711200"/>
          </a:xfrm>
        </p:grpSpPr>
        <p:grpSp>
          <p:nvGrpSpPr>
            <p:cNvPr id="24" name="Group 24"/>
            <p:cNvGrpSpPr/>
            <p:nvPr/>
          </p:nvGrpSpPr>
          <p:grpSpPr>
            <a:xfrm>
              <a:off x="1530670" y="1030514"/>
              <a:ext cx="812532" cy="711200"/>
              <a:chOff x="1674153" y="1037771"/>
              <a:chExt cx="812532" cy="711200"/>
            </a:xfrm>
          </p:grpSpPr>
          <p:sp>
            <p:nvSpPr>
              <p:cNvPr id="29" name="Rectangle 28"/>
              <p:cNvSpPr/>
              <p:nvPr/>
            </p:nvSpPr>
            <p:spPr bwMode="auto">
              <a:xfrm>
                <a:off x="1674153" y="1037771"/>
                <a:ext cx="812532" cy="711200"/>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30" name="Picture 29" descr="C:\Users\Sally\Desktop\ID Resources\LeX Graphics 7_2013\certific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8748" y="1082902"/>
                <a:ext cx="571647" cy="606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5"/>
            <p:cNvGrpSpPr/>
            <p:nvPr/>
          </p:nvGrpSpPr>
          <p:grpSpPr>
            <a:xfrm>
              <a:off x="638629" y="1030514"/>
              <a:ext cx="812532" cy="711200"/>
              <a:chOff x="638629" y="1030514"/>
              <a:chExt cx="812532" cy="711200"/>
            </a:xfrm>
          </p:grpSpPr>
          <p:sp>
            <p:nvSpPr>
              <p:cNvPr id="27" name="Rectangle 26"/>
              <p:cNvSpPr/>
              <p:nvPr/>
            </p:nvSpPr>
            <p:spPr bwMode="auto">
              <a:xfrm>
                <a:off x="638629" y="1030514"/>
                <a:ext cx="812532" cy="711200"/>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28" name="Picture 27" descr="C:\Users\Sally\Desktop\ID Resources\LeX Graphics 7_2013\applic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604" y="1139602"/>
                <a:ext cx="538188" cy="5075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 name="Group 30"/>
          <p:cNvGrpSpPr/>
          <p:nvPr/>
        </p:nvGrpSpPr>
        <p:grpSpPr>
          <a:xfrm>
            <a:off x="1441276" y="2396713"/>
            <a:ext cx="1099609" cy="749400"/>
            <a:chOff x="1080953" y="2372109"/>
            <a:chExt cx="897291" cy="892376"/>
          </a:xfrm>
        </p:grpSpPr>
        <p:pic>
          <p:nvPicPr>
            <p:cNvPr id="32" name="Picture 31"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0953" y="2372109"/>
              <a:ext cx="503011" cy="892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certificat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6597" y="2515085"/>
              <a:ext cx="571647" cy="606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3"/>
          <p:cNvGrpSpPr/>
          <p:nvPr/>
        </p:nvGrpSpPr>
        <p:grpSpPr>
          <a:xfrm>
            <a:off x="777601" y="3619501"/>
            <a:ext cx="2151287" cy="1185277"/>
            <a:chOff x="986604" y="1143000"/>
            <a:chExt cx="3987178" cy="2905404"/>
          </a:xfrm>
        </p:grpSpPr>
        <p:pic>
          <p:nvPicPr>
            <p:cNvPr id="35" name="Picture 3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5000" y="1143000"/>
              <a:ext cx="2743200" cy="278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5" descr="The image depicts the process of how a client computer locates AD°LDS when it is published in AD°DS.  This first graphic shows AD°LDS publish service connection point (SCP) to AD°DS.  The second image shows the client computers query AD°DS for SCP of AD°LDS services published in the domain.  If the client computers cannot locate AD°LDS services by querying AD°DS for SCP, they use DNS. To use DNS, you must know the host names of the AD°LDS server(s).&#10;&#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6604" y="2638001"/>
              <a:ext cx="1791405" cy="94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descr="C:\Users\Sally\Desktop\ID Resources\LeX Graphics 7_2013\Document_writin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4800" y="2611795"/>
              <a:ext cx="858982" cy="1436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7"/>
          <p:cNvGrpSpPr/>
          <p:nvPr/>
        </p:nvGrpSpPr>
        <p:grpSpPr>
          <a:xfrm>
            <a:off x="777601" y="5302654"/>
            <a:ext cx="1959447" cy="929272"/>
            <a:chOff x="583200" y="5058096"/>
            <a:chExt cx="1469585" cy="929272"/>
          </a:xfrm>
        </p:grpSpPr>
        <p:pic>
          <p:nvPicPr>
            <p:cNvPr id="39" name="Picture 38" descr="arrow01_0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1138" y="5173663"/>
              <a:ext cx="520700" cy="331787"/>
            </a:xfrm>
            <a:prstGeom prst="rect">
              <a:avLst/>
            </a:prstGeom>
            <a:noFill/>
            <a:ln>
              <a:noFill/>
            </a:ln>
            <a:effectLst/>
          </p:spPr>
        </p:pic>
        <p:pic>
          <p:nvPicPr>
            <p:cNvPr id="40" name="Picture 39" descr="C:\Users\Sally\Desktop\ID Resources\LeX Graphics 7_2013\certific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138" y="5324268"/>
              <a:ext cx="571647" cy="60642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C:\Users\Sally\Desktop\ID Resources\LeX Graphics 7_2013\computer_workstati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200" y="5058096"/>
              <a:ext cx="823397" cy="9292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8071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 Policy and Exit Modules</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Bef>
                <a:spcPts val="800"/>
              </a:spcBef>
            </a:pPr>
            <a:r>
              <a:rPr lang="en-US" sz="2400" dirty="0"/>
              <a:t>The policy module determines the action that is performed after the certificate request is received</a:t>
            </a:r>
          </a:p>
          <a:p>
            <a:pPr>
              <a:spcBef>
                <a:spcPts val="800"/>
              </a:spcBef>
            </a:pPr>
            <a:r>
              <a:rPr lang="en-US" sz="2400" dirty="0"/>
              <a:t>The exit module determines what happens with a certificate after it is issued</a:t>
            </a:r>
            <a:endParaRPr lang="bs-Latn-BA" sz="2400" dirty="0"/>
          </a:p>
          <a:p>
            <a:pPr>
              <a:spcBef>
                <a:spcPts val="800"/>
              </a:spcBef>
            </a:pPr>
            <a:r>
              <a:rPr lang="en-US" sz="2400" dirty="0"/>
              <a:t>Each CA is configured with default policy and exit modules</a:t>
            </a:r>
            <a:endParaRPr lang="bs-Latn-BA" sz="2400" dirty="0"/>
          </a:p>
          <a:p>
            <a:pPr>
              <a:spcBef>
                <a:spcPts val="800"/>
              </a:spcBef>
            </a:pPr>
            <a:r>
              <a:rPr lang="en-US" sz="2400" dirty="0"/>
              <a:t>The </a:t>
            </a:r>
            <a:r>
              <a:rPr lang="bs-Latn-BA" sz="2400" dirty="0"/>
              <a:t>FIM </a:t>
            </a:r>
            <a:r>
              <a:rPr lang="en-US" sz="2400" dirty="0"/>
              <a:t>CM 2010 </a:t>
            </a:r>
            <a:r>
              <a:rPr lang="bs-Latn-BA" sz="2400" dirty="0"/>
              <a:t>deploys custom policy and exit modules</a:t>
            </a:r>
            <a:endParaRPr lang="en-US" sz="2400" dirty="0"/>
          </a:p>
          <a:p>
            <a:pPr>
              <a:spcBef>
                <a:spcPts val="800"/>
              </a:spcBef>
            </a:pPr>
            <a:r>
              <a:rPr lang="en-US" sz="2400" dirty="0"/>
              <a:t>The e</a:t>
            </a:r>
            <a:r>
              <a:rPr lang="bs-Latn-BA" sz="2400" dirty="0" err="1"/>
              <a:t>xit</a:t>
            </a:r>
            <a:r>
              <a:rPr lang="bs-Latn-BA" sz="2400" dirty="0"/>
              <a:t> module can </a:t>
            </a:r>
            <a:r>
              <a:rPr lang="en-US" sz="2400" dirty="0"/>
              <a:t>send email or publish a certificate to a file system</a:t>
            </a:r>
          </a:p>
          <a:p>
            <a:pPr>
              <a:spcBef>
                <a:spcPts val="800"/>
              </a:spcBef>
            </a:pPr>
            <a:r>
              <a:rPr lang="bs-Latn-BA" sz="2400" dirty="0"/>
              <a:t>Y</a:t>
            </a:r>
            <a:r>
              <a:rPr lang="en-US" sz="2400" dirty="0" err="1"/>
              <a:t>ou</a:t>
            </a:r>
            <a:r>
              <a:rPr lang="en-US" sz="2400" dirty="0"/>
              <a:t> have to use </a:t>
            </a:r>
            <a:r>
              <a:rPr lang="en-US" sz="2400" dirty="0" err="1"/>
              <a:t>certutil</a:t>
            </a:r>
            <a:r>
              <a:rPr lang="en-US" sz="2400" dirty="0"/>
              <a:t> to specify these settings, as they are not available in the CA administrator console</a:t>
            </a:r>
          </a:p>
          <a:p>
            <a:pPr>
              <a:buNone/>
            </a:pPr>
            <a:endParaRPr lang="en-US" dirty="0"/>
          </a:p>
          <a:p>
            <a:pPr>
              <a:buNone/>
            </a:pPr>
            <a:r>
              <a:rPr lang="en-US" dirty="0"/>
              <a:t>https://msdn.microsoft.com/en-us/library/aa388216.aspx</a:t>
            </a:r>
          </a:p>
        </p:txBody>
      </p:sp>
    </p:spTree>
    <p:extLst>
      <p:ext uri="{BB962C8B-B14F-4D97-AF65-F5344CB8AC3E}">
        <p14:creationId xmlns:p14="http://schemas.microsoft.com/office/powerpoint/2010/main" val="1503732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365317" cy="740664"/>
          </a:xfrm>
        </p:spPr>
        <p:txBody>
          <a:bodyPr/>
          <a:lstStyle/>
          <a:p>
            <a:r>
              <a:rPr lang="en-US" dirty="0"/>
              <a:t>Hands-On:</a:t>
            </a:r>
          </a:p>
        </p:txBody>
      </p:sp>
      <p:sp>
        <p:nvSpPr>
          <p:cNvPr id="3" name="Text Placeholder 2"/>
          <p:cNvSpPr>
            <a:spLocks noGrp="1"/>
          </p:cNvSpPr>
          <p:nvPr>
            <p:ph type="body" idx="1"/>
          </p:nvPr>
        </p:nvSpPr>
        <p:spPr/>
        <p:txBody>
          <a:bodyPr/>
          <a:lstStyle/>
          <a:p>
            <a:pPr marL="0" indent="0">
              <a:buNone/>
            </a:pPr>
            <a:r>
              <a:rPr lang="en-US" dirty="0">
                <a:solidFill>
                  <a:schemeClr val="bg1"/>
                </a:solidFill>
              </a:rPr>
              <a:t>.</a:t>
            </a:r>
            <a:r>
              <a:rPr lang="en-US" dirty="0"/>
              <a:t> Encrypting and Decrypting a File with Certificate</a:t>
            </a:r>
            <a:endParaRPr lang="en-US" dirty="0">
              <a:solidFill>
                <a:schemeClr val="bg1"/>
              </a:solidFill>
            </a:endParaRPr>
          </a:p>
        </p:txBody>
      </p:sp>
    </p:spTree>
    <p:extLst>
      <p:ext uri="{BB962C8B-B14F-4D97-AF65-F5344CB8AC3E}">
        <p14:creationId xmlns:p14="http://schemas.microsoft.com/office/powerpoint/2010/main" val="267566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Hands On: Securing a website using a Certificate</a:t>
            </a:r>
          </a:p>
        </p:txBody>
      </p:sp>
      <p:sp>
        <p:nvSpPr>
          <p:cNvPr id="3" name="Text Placeholder 2"/>
          <p:cNvSpPr>
            <a:spLocks noGrp="1"/>
          </p:cNvSpPr>
          <p:nvPr>
            <p:ph type="body" idx="1"/>
          </p:nvPr>
        </p:nvSpPr>
        <p:spPr/>
        <p:txBody>
          <a:bodyPr/>
          <a:lstStyle/>
          <a:p>
            <a:pPr marL="0" indent="0">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658939" y="2105024"/>
            <a:ext cx="8061199" cy="4067175"/>
          </a:xfrm>
          <a:prstGeom prst="rect">
            <a:avLst/>
          </a:prstGeom>
          <a:noFill/>
          <a:ln w="9525">
            <a:noFill/>
            <a:miter lim="800000"/>
            <a:headEnd/>
            <a:tailEnd/>
          </a:ln>
          <a:effectLst/>
        </p:spPr>
      </p:pic>
    </p:spTree>
    <p:extLst>
      <p:ext uri="{BB962C8B-B14F-4D97-AF65-F5344CB8AC3E}">
        <p14:creationId xmlns:p14="http://schemas.microsoft.com/office/powerpoint/2010/main" val="14237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76400"/>
            <a:ext cx="12192000" cy="3962400"/>
          </a:xfrm>
          <a:prstGeom prst="rect">
            <a:avLst/>
          </a:prstGeom>
          <a:noFill/>
          <a:ln w="9525">
            <a:noFill/>
            <a:miter lim="800000"/>
            <a:headEnd/>
            <a:tailEnd/>
          </a:ln>
          <a:effectLst/>
        </p:spPr>
      </p:pic>
      <p:sp>
        <p:nvSpPr>
          <p:cNvPr id="5" name="TextBox 4"/>
          <p:cNvSpPr txBox="1"/>
          <p:nvPr/>
        </p:nvSpPr>
        <p:spPr>
          <a:xfrm>
            <a:off x="4419600" y="2819400"/>
            <a:ext cx="7391400" cy="1754326"/>
          </a:xfrm>
          <a:prstGeom prst="rect">
            <a:avLst/>
          </a:prstGeom>
          <a:noFill/>
        </p:spPr>
        <p:txBody>
          <a:bodyPr wrap="square" rtlCol="0">
            <a:spAutoFit/>
          </a:bodyPr>
          <a:lstStyle/>
          <a:p>
            <a:r>
              <a:rPr lang="en-US" sz="4000" dirty="0">
                <a:solidFill>
                  <a:schemeClr val="bg1"/>
                </a:solidFill>
              </a:rPr>
              <a:t>	 Configuring CA   				Properties</a:t>
            </a:r>
            <a:br>
              <a:rPr lang="en-US" sz="2800" dirty="0"/>
            </a:b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CA Administration and Security</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Bef>
                <a:spcPts val="800"/>
              </a:spcBef>
            </a:pPr>
            <a:r>
              <a:rPr lang="bs-Latn-BA" sz="2400" dirty="0"/>
              <a:t>You can </a:t>
            </a:r>
            <a:r>
              <a:rPr lang="bs-Latn-BA" sz="2400" dirty="0" err="1"/>
              <a:t>establish</a:t>
            </a:r>
            <a:r>
              <a:rPr lang="bs-Latn-BA" sz="2400" dirty="0"/>
              <a:t> role</a:t>
            </a:r>
            <a:r>
              <a:rPr lang="en-US" sz="2400" dirty="0"/>
              <a:t>-</a:t>
            </a:r>
            <a:r>
              <a:rPr lang="bs-Latn-BA" sz="2400" dirty="0"/>
              <a:t>based administration for </a:t>
            </a:r>
            <a:r>
              <a:rPr lang="en-US" sz="2400" dirty="0"/>
              <a:t>the </a:t>
            </a:r>
            <a:r>
              <a:rPr lang="bs-Latn-BA" sz="2400" dirty="0"/>
              <a:t>CA hierarchy by defining </a:t>
            </a:r>
            <a:r>
              <a:rPr lang="en-US" sz="2400" dirty="0"/>
              <a:t>the </a:t>
            </a:r>
            <a:r>
              <a:rPr lang="bs-Latn-BA" sz="2400" dirty="0" err="1"/>
              <a:t>following</a:t>
            </a:r>
            <a:r>
              <a:rPr lang="bs-Latn-BA" sz="2400" dirty="0"/>
              <a:t> </a:t>
            </a:r>
            <a:r>
              <a:rPr lang="bs-Latn-BA" sz="2400" dirty="0" err="1"/>
              <a:t>roles</a:t>
            </a:r>
            <a:r>
              <a:rPr lang="bs-Latn-BA" sz="2400" dirty="0"/>
              <a:t>:</a:t>
            </a:r>
          </a:p>
          <a:p>
            <a:pPr marL="347472" lvl="1">
              <a:spcBef>
                <a:spcPts val="800"/>
              </a:spcBef>
            </a:pPr>
            <a:r>
              <a:rPr lang="en-US" sz="1800" dirty="0"/>
              <a:t>CA administrator</a:t>
            </a:r>
          </a:p>
          <a:p>
            <a:pPr marL="347472" lvl="1">
              <a:spcBef>
                <a:spcPts val="800"/>
              </a:spcBef>
            </a:pPr>
            <a:r>
              <a:rPr lang="en-US" sz="1800" dirty="0"/>
              <a:t>Certificate manager</a:t>
            </a:r>
          </a:p>
          <a:p>
            <a:pPr marL="347472" lvl="1">
              <a:spcBef>
                <a:spcPts val="800"/>
              </a:spcBef>
            </a:pPr>
            <a:r>
              <a:rPr lang="en-US" sz="1800" dirty="0"/>
              <a:t>Backup operator</a:t>
            </a:r>
          </a:p>
          <a:p>
            <a:pPr marL="347472" lvl="1">
              <a:spcBef>
                <a:spcPts val="800"/>
              </a:spcBef>
            </a:pPr>
            <a:r>
              <a:rPr lang="en-US" sz="1800" dirty="0"/>
              <a:t>Enrollees</a:t>
            </a:r>
          </a:p>
          <a:p>
            <a:pPr>
              <a:spcBef>
                <a:spcPts val="800"/>
              </a:spcBef>
            </a:pPr>
            <a:r>
              <a:rPr lang="bs-Latn-BA" sz="2400" dirty="0"/>
              <a:t>You can </a:t>
            </a:r>
            <a:r>
              <a:rPr lang="bs-Latn-BA" sz="2400" dirty="0" err="1"/>
              <a:t>assign</a:t>
            </a:r>
            <a:r>
              <a:rPr lang="en-US" sz="2400" dirty="0"/>
              <a:t> the</a:t>
            </a:r>
            <a:r>
              <a:rPr lang="bs-Latn-BA" sz="2400" dirty="0"/>
              <a:t> </a:t>
            </a:r>
            <a:r>
              <a:rPr lang="bs-Latn-BA" sz="2400" dirty="0" err="1"/>
              <a:t>following</a:t>
            </a:r>
            <a:r>
              <a:rPr lang="bs-Latn-BA" sz="2400" dirty="0"/>
              <a:t> </a:t>
            </a:r>
            <a:r>
              <a:rPr lang="bs-Latn-BA" sz="2400" dirty="0" err="1"/>
              <a:t>permissions</a:t>
            </a:r>
            <a:r>
              <a:rPr lang="bs-Latn-BA" sz="2400" dirty="0"/>
              <a:t> on </a:t>
            </a:r>
            <a:r>
              <a:rPr lang="en-US" sz="2400" dirty="0"/>
              <a:t>the </a:t>
            </a:r>
            <a:r>
              <a:rPr lang="bs-Latn-BA" sz="2400" dirty="0"/>
              <a:t>CA </a:t>
            </a:r>
            <a:r>
              <a:rPr lang="bs-Latn-BA" sz="2400" dirty="0" err="1"/>
              <a:t>level</a:t>
            </a:r>
            <a:r>
              <a:rPr lang="bs-Latn-BA" sz="2400" dirty="0"/>
              <a:t>:</a:t>
            </a:r>
          </a:p>
          <a:p>
            <a:pPr marL="347472" lvl="1">
              <a:spcBef>
                <a:spcPts val="800"/>
              </a:spcBef>
            </a:pPr>
            <a:r>
              <a:rPr lang="en-US" sz="1800" dirty="0"/>
              <a:t>Read</a:t>
            </a:r>
          </a:p>
          <a:p>
            <a:pPr marL="347472" lvl="1">
              <a:spcBef>
                <a:spcPts val="800"/>
              </a:spcBef>
            </a:pPr>
            <a:r>
              <a:rPr lang="en-US" sz="1800" dirty="0"/>
              <a:t>Issue and Manage Certificates</a:t>
            </a:r>
          </a:p>
          <a:p>
            <a:pPr marL="347472" lvl="1">
              <a:spcBef>
                <a:spcPts val="800"/>
              </a:spcBef>
            </a:pPr>
            <a:r>
              <a:rPr lang="en-US" sz="1800" dirty="0"/>
              <a:t>Manage CA</a:t>
            </a:r>
          </a:p>
          <a:p>
            <a:pPr marL="347472" lvl="1">
              <a:spcBef>
                <a:spcPts val="800"/>
              </a:spcBef>
            </a:pPr>
            <a:r>
              <a:rPr lang="en-US" sz="1800" dirty="0"/>
              <a:t>Request Certificates</a:t>
            </a:r>
          </a:p>
          <a:p>
            <a:pPr>
              <a:buNone/>
            </a:pPr>
            <a:endParaRPr lang="en-US" dirty="0"/>
          </a:p>
        </p:txBody>
      </p:sp>
    </p:spTree>
    <p:extLst>
      <p:ext uri="{BB962C8B-B14F-4D97-AF65-F5344CB8AC3E}">
        <p14:creationId xmlns:p14="http://schemas.microsoft.com/office/powerpoint/2010/main" val="3208763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CRLs and CDPs</a:t>
            </a:r>
          </a:p>
        </p:txBody>
      </p:sp>
      <p:pic>
        <p:nvPicPr>
          <p:cNvPr id="1026" name="Picture 2"/>
          <p:cNvPicPr>
            <a:picLocks noGrp="1" noChangeAspect="1" noChangeArrowheads="1"/>
          </p:cNvPicPr>
          <p:nvPr>
            <p:ph idx="1"/>
          </p:nvPr>
        </p:nvPicPr>
        <p:blipFill>
          <a:blip r:embed="rId2"/>
          <a:srcRect/>
          <a:stretch>
            <a:fillRect/>
          </a:stretch>
        </p:blipFill>
        <p:spPr bwMode="auto">
          <a:xfrm>
            <a:off x="457200" y="1143000"/>
            <a:ext cx="6533985" cy="4343400"/>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7239000" y="2133600"/>
            <a:ext cx="4538662" cy="3131019"/>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Uses of PKI?</a:t>
            </a:r>
          </a:p>
        </p:txBody>
      </p:sp>
      <p:sp>
        <p:nvSpPr>
          <p:cNvPr id="10243" name="AutoShape 10"/>
          <p:cNvSpPr>
            <a:spLocks noChangeArrowheads="1"/>
          </p:cNvSpPr>
          <p:nvPr/>
        </p:nvSpPr>
        <p:spPr bwMode="auto">
          <a:xfrm>
            <a:off x="624418" y="1222375"/>
            <a:ext cx="10943167" cy="5221288"/>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marL="58738"/>
            <a:endParaRPr lang="en-US" altLang="en-US" sz="1600" b="0"/>
          </a:p>
          <a:p>
            <a:pPr marL="58738"/>
            <a:endParaRPr lang="en-US" altLang="en-US" sz="1600" b="0"/>
          </a:p>
        </p:txBody>
      </p:sp>
      <p:sp>
        <p:nvSpPr>
          <p:cNvPr id="864267" name="AutoShape 11"/>
          <p:cNvSpPr>
            <a:spLocks noChangeArrowheads="1"/>
          </p:cNvSpPr>
          <p:nvPr/>
        </p:nvSpPr>
        <p:spPr bwMode="auto">
          <a:xfrm>
            <a:off x="823384" y="1574801"/>
            <a:ext cx="10386483" cy="4873625"/>
          </a:xfrm>
          <a:prstGeom prst="roundRect">
            <a:avLst>
              <a:gd name="adj" fmla="val 4167"/>
            </a:avLst>
          </a:prstGeom>
          <a:solidFill>
            <a:schemeClr val="accent1"/>
          </a:solidFill>
          <a:ln w="9525" algn="ctr">
            <a:solidFill>
              <a:srgbClr val="BBCDE3"/>
            </a:solidFill>
            <a:round/>
            <a:headEnd/>
            <a:tailEnd/>
          </a:ln>
          <a:effectLst>
            <a:outerShdw dist="35921" dir="2700000" algn="ctr" rotWithShape="0">
              <a:srgbClr val="AFAFAF"/>
            </a:outerShdw>
          </a:effectLst>
        </p:spPr>
        <p:txBody>
          <a:bodyPr tIns="137160" bIns="137160" anchor="ctr">
            <a:spAutoFit/>
          </a:bodyPr>
          <a:lstStyle/>
          <a:p>
            <a:pPr marL="231775" indent="-231775">
              <a:lnSpc>
                <a:spcPct val="90000"/>
              </a:lnSpc>
              <a:spcBef>
                <a:spcPct val="40000"/>
              </a:spcBef>
              <a:buSzPct val="80000"/>
              <a:buFontTx/>
              <a:buBlip>
                <a:blip r:embed="rId3"/>
              </a:buBlip>
              <a:defRPr/>
            </a:pPr>
            <a:r>
              <a:rPr lang="en-US" sz="1600" b="0" dirty="0"/>
              <a:t>Client Server Authentication</a:t>
            </a:r>
          </a:p>
          <a:p>
            <a:pPr marL="231775" indent="-231775">
              <a:lnSpc>
                <a:spcPct val="90000"/>
              </a:lnSpc>
              <a:spcBef>
                <a:spcPct val="40000"/>
              </a:spcBef>
              <a:buSzPct val="80000"/>
              <a:buFontTx/>
              <a:buBlip>
                <a:blip r:embed="rId3"/>
              </a:buBlip>
              <a:defRPr/>
            </a:pPr>
            <a:r>
              <a:rPr lang="en-US" sz="1600" b="0" dirty="0"/>
              <a:t>Signatures –</a:t>
            </a:r>
          </a:p>
          <a:p>
            <a:pPr marL="342900" indent="-342900">
              <a:lnSpc>
                <a:spcPct val="90000"/>
              </a:lnSpc>
              <a:spcBef>
                <a:spcPct val="40000"/>
              </a:spcBef>
              <a:buSzPct val="80000"/>
              <a:defRPr/>
            </a:pPr>
            <a:r>
              <a:rPr lang="en-US" sz="1600" b="0" dirty="0"/>
              <a:t>     Drivers Signing</a:t>
            </a:r>
          </a:p>
          <a:p>
            <a:pPr marL="342900" indent="-342900">
              <a:lnSpc>
                <a:spcPct val="90000"/>
              </a:lnSpc>
              <a:spcBef>
                <a:spcPct val="40000"/>
              </a:spcBef>
              <a:buSzPct val="80000"/>
              <a:defRPr/>
            </a:pPr>
            <a:r>
              <a:rPr lang="en-US" sz="1600" b="0" dirty="0"/>
              <a:t>     Emails</a:t>
            </a:r>
          </a:p>
          <a:p>
            <a:pPr marL="342900" indent="-342900">
              <a:lnSpc>
                <a:spcPct val="90000"/>
              </a:lnSpc>
              <a:spcBef>
                <a:spcPct val="40000"/>
              </a:spcBef>
              <a:buSzPct val="80000"/>
              <a:defRPr/>
            </a:pPr>
            <a:r>
              <a:rPr lang="en-US" sz="1600" b="0" dirty="0"/>
              <a:t>     Tokens – ADFS</a:t>
            </a:r>
          </a:p>
          <a:p>
            <a:pPr marL="231775" indent="-231775">
              <a:lnSpc>
                <a:spcPct val="90000"/>
              </a:lnSpc>
              <a:spcBef>
                <a:spcPct val="40000"/>
              </a:spcBef>
              <a:buSzPct val="80000"/>
              <a:defRPr/>
            </a:pPr>
            <a:endParaRPr lang="en-US" sz="1600" b="0" dirty="0"/>
          </a:p>
          <a:p>
            <a:pPr marL="231775" indent="-231775">
              <a:lnSpc>
                <a:spcPct val="90000"/>
              </a:lnSpc>
              <a:spcBef>
                <a:spcPct val="40000"/>
              </a:spcBef>
              <a:buSzPct val="80000"/>
              <a:buFontTx/>
              <a:buBlip>
                <a:blip r:embed="rId3"/>
              </a:buBlip>
              <a:defRPr/>
            </a:pPr>
            <a:r>
              <a:rPr lang="en-US" sz="1600" b="0" dirty="0"/>
              <a:t>Web Traffic (HTTPS)</a:t>
            </a:r>
          </a:p>
          <a:p>
            <a:pPr marL="231775" indent="-231775">
              <a:lnSpc>
                <a:spcPct val="90000"/>
              </a:lnSpc>
              <a:spcBef>
                <a:spcPct val="40000"/>
              </a:spcBef>
              <a:buSzPct val="80000"/>
              <a:buFontTx/>
              <a:buBlip>
                <a:blip r:embed="rId3"/>
              </a:buBlip>
              <a:defRPr/>
            </a:pPr>
            <a:r>
              <a:rPr lang="en-US" sz="1600" b="0" dirty="0"/>
              <a:t>Encryption (Network Data, IPSec, EFS)</a:t>
            </a:r>
          </a:p>
          <a:p>
            <a:pPr marL="231775" indent="-231775">
              <a:lnSpc>
                <a:spcPct val="90000"/>
              </a:lnSpc>
              <a:spcBef>
                <a:spcPct val="40000"/>
              </a:spcBef>
              <a:buSzPct val="80000"/>
              <a:buFontTx/>
              <a:buBlip>
                <a:blip r:embed="rId3"/>
              </a:buBlip>
              <a:defRPr/>
            </a:pPr>
            <a:r>
              <a:rPr lang="en-US" sz="1600" b="0" dirty="0"/>
              <a:t>Wireless</a:t>
            </a:r>
          </a:p>
          <a:p>
            <a:pPr marL="231775" indent="-231775">
              <a:lnSpc>
                <a:spcPct val="90000"/>
              </a:lnSpc>
              <a:spcBef>
                <a:spcPct val="40000"/>
              </a:spcBef>
              <a:buSzPct val="80000"/>
              <a:buFontTx/>
              <a:buBlip>
                <a:blip r:embed="rId3"/>
              </a:buBlip>
              <a:defRPr/>
            </a:pPr>
            <a:r>
              <a:rPr lang="en-US" sz="1600" b="0" dirty="0"/>
              <a:t>Smart Cards</a:t>
            </a:r>
          </a:p>
          <a:p>
            <a:pPr marL="231775" indent="-231775">
              <a:lnSpc>
                <a:spcPct val="90000"/>
              </a:lnSpc>
              <a:spcBef>
                <a:spcPct val="40000"/>
              </a:spcBef>
              <a:buSzPct val="80000"/>
              <a:buFontTx/>
              <a:buBlip>
                <a:blip r:embed="rId3"/>
              </a:buBlip>
              <a:defRPr/>
            </a:pPr>
            <a:endParaRPr lang="en-US" sz="1400" b="0" dirty="0"/>
          </a:p>
          <a:p>
            <a:pPr marL="231775" indent="-231775">
              <a:lnSpc>
                <a:spcPct val="90000"/>
              </a:lnSpc>
              <a:spcBef>
                <a:spcPct val="40000"/>
              </a:spcBef>
              <a:buSzPct val="80000"/>
              <a:buFontTx/>
              <a:buBlip>
                <a:blip r:embed="rId3"/>
              </a:buBlip>
              <a:defRPr/>
            </a:pPr>
            <a:endParaRPr lang="en-US" sz="1400" b="0" dirty="0"/>
          </a:p>
          <a:p>
            <a:pPr marL="342900" indent="-342900">
              <a:lnSpc>
                <a:spcPct val="90000"/>
              </a:lnSpc>
              <a:spcBef>
                <a:spcPct val="40000"/>
              </a:spcBef>
              <a:buSzPct val="80000"/>
              <a:defRPr/>
            </a:pPr>
            <a:r>
              <a:rPr lang="en-US" sz="1400" b="0" dirty="0"/>
              <a:t>     </a:t>
            </a:r>
          </a:p>
          <a:p>
            <a:pPr marL="342900" indent="-342900">
              <a:lnSpc>
                <a:spcPct val="90000"/>
              </a:lnSpc>
              <a:spcBef>
                <a:spcPct val="40000"/>
              </a:spcBef>
              <a:buSzPct val="80000"/>
              <a:defRPr/>
            </a:pPr>
            <a:endParaRPr lang="en-US" sz="1400" b="0" dirty="0"/>
          </a:p>
          <a:p>
            <a:pPr marL="342900" indent="-342900">
              <a:lnSpc>
                <a:spcPct val="90000"/>
              </a:lnSpc>
              <a:spcBef>
                <a:spcPct val="40000"/>
              </a:spcBef>
              <a:buSzPct val="80000"/>
              <a:defRPr/>
            </a:pPr>
            <a:r>
              <a:rPr lang="en-US" sz="1400" b="0"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title"/>
          </p:nvPr>
        </p:nvSpPr>
        <p:spPr/>
        <p:txBody>
          <a:bodyPr/>
          <a:lstStyle/>
          <a:p>
            <a:pPr eaLnBrk="1" hangingPunct="1"/>
            <a:r>
              <a:rPr lang="en-CA" altLang="en-US" dirty="0"/>
              <a:t>Type of CRLs</a:t>
            </a:r>
            <a:endParaRPr lang="en-US" altLang="en-US" dirty="0"/>
          </a:p>
        </p:txBody>
      </p:sp>
      <p:sp>
        <p:nvSpPr>
          <p:cNvPr id="64515" name="AutoShape 47"/>
          <p:cNvSpPr>
            <a:spLocks noChangeArrowheads="1"/>
          </p:cNvSpPr>
          <p:nvPr/>
        </p:nvSpPr>
        <p:spPr bwMode="auto">
          <a:xfrm>
            <a:off x="328085" y="3821113"/>
            <a:ext cx="11476567" cy="2640012"/>
          </a:xfrm>
          <a:prstGeom prst="flowChartAlternateProcess">
            <a:avLst/>
          </a:prstGeom>
          <a:noFill/>
          <a:ln w="38100" algn="ctr">
            <a:solidFill>
              <a:srgbClr val="99CCFF"/>
            </a:solidFill>
            <a:miter lim="800000"/>
            <a:headEnd/>
            <a:tailEnd/>
          </a:ln>
        </p:spPr>
        <p:txBody>
          <a:bodyPr wrap="none" lIns="182880" rIns="182880" anchor="ctr"/>
          <a:lstStyle/>
          <a:p>
            <a:pPr algn="ctr"/>
            <a:endParaRPr lang="en-US" altLang="en-US"/>
          </a:p>
        </p:txBody>
      </p:sp>
      <p:grpSp>
        <p:nvGrpSpPr>
          <p:cNvPr id="2" name="Group 48"/>
          <p:cNvGrpSpPr>
            <a:grpSpLocks/>
          </p:cNvGrpSpPr>
          <p:nvPr/>
        </p:nvGrpSpPr>
        <p:grpSpPr bwMode="auto">
          <a:xfrm>
            <a:off x="4974167" y="3651251"/>
            <a:ext cx="2425700" cy="417513"/>
            <a:chOff x="2368" y="3827"/>
            <a:chExt cx="1146" cy="263"/>
          </a:xfrm>
        </p:grpSpPr>
        <p:pic>
          <p:nvPicPr>
            <p:cNvPr id="64556" name="Picture 49" descr="abstract_rectangle02_04_yellow"/>
            <p:cNvPicPr>
              <a:picLocks noChangeAspect="1" noChangeArrowheads="1"/>
            </p:cNvPicPr>
            <p:nvPr/>
          </p:nvPicPr>
          <p:blipFill>
            <a:blip r:embed="rId3"/>
            <a:srcRect/>
            <a:stretch>
              <a:fillRect/>
            </a:stretch>
          </p:blipFill>
          <p:spPr bwMode="auto">
            <a:xfrm>
              <a:off x="2382" y="3835"/>
              <a:ext cx="1132" cy="255"/>
            </a:xfrm>
            <a:prstGeom prst="rect">
              <a:avLst/>
            </a:prstGeom>
            <a:noFill/>
            <a:ln w="9525">
              <a:noFill/>
              <a:miter lim="800000"/>
              <a:headEnd/>
              <a:tailEnd/>
            </a:ln>
          </p:spPr>
        </p:pic>
        <p:sp>
          <p:nvSpPr>
            <p:cNvPr id="64557" name="Text Box 50"/>
            <p:cNvSpPr txBox="1">
              <a:spLocks noChangeArrowheads="1"/>
            </p:cNvSpPr>
            <p:nvPr/>
          </p:nvSpPr>
          <p:spPr bwMode="auto">
            <a:xfrm>
              <a:off x="2368" y="3827"/>
              <a:ext cx="809" cy="233"/>
            </a:xfrm>
            <a:prstGeom prst="rect">
              <a:avLst/>
            </a:prstGeom>
            <a:noFill/>
            <a:ln w="9525" algn="ctr">
              <a:noFill/>
              <a:miter lim="800000"/>
              <a:headEnd/>
              <a:tailEnd/>
            </a:ln>
          </p:spPr>
          <p:txBody>
            <a:bodyPr wrap="none" lIns="182880" rIns="182880">
              <a:spAutoFit/>
            </a:bodyPr>
            <a:lstStyle/>
            <a:p>
              <a:r>
                <a:rPr lang="en-US" altLang="en-US" b="0"/>
                <a:t> Delta CRLs</a:t>
              </a:r>
            </a:p>
          </p:txBody>
        </p:sp>
      </p:grpSp>
      <p:sp>
        <p:nvSpPr>
          <p:cNvPr id="64517" name="Text Box 51"/>
          <p:cNvSpPr txBox="1">
            <a:spLocks noChangeArrowheads="1"/>
          </p:cNvSpPr>
          <p:nvPr/>
        </p:nvSpPr>
        <p:spPr bwMode="auto">
          <a:xfrm>
            <a:off x="8426451" y="5692775"/>
            <a:ext cx="2528576" cy="738664"/>
          </a:xfrm>
          <a:prstGeom prst="rect">
            <a:avLst/>
          </a:prstGeom>
          <a:noFill/>
          <a:ln w="9525" algn="ctr">
            <a:noFill/>
            <a:miter lim="800000"/>
            <a:headEnd/>
            <a:tailEnd/>
          </a:ln>
        </p:spPr>
        <p:txBody>
          <a:bodyPr wrap="none" lIns="182880" rIns="182880">
            <a:spAutoFit/>
          </a:bodyPr>
          <a:lstStyle/>
          <a:p>
            <a:pPr algn="ctr"/>
            <a:r>
              <a:rPr lang="en-US" altLang="en-US" sz="1400" b="0"/>
              <a:t>Client computer using </a:t>
            </a:r>
          </a:p>
          <a:p>
            <a:pPr algn="ctr"/>
            <a:r>
              <a:rPr lang="en-US" altLang="en-US" sz="1400" b="0"/>
              <a:t>Windows XP® or</a:t>
            </a:r>
          </a:p>
          <a:p>
            <a:pPr algn="ctr"/>
            <a:r>
              <a:rPr lang="en-US" altLang="en-US" sz="1400" b="0"/>
              <a:t>Windows Server® 2003</a:t>
            </a:r>
          </a:p>
        </p:txBody>
      </p:sp>
      <p:sp>
        <p:nvSpPr>
          <p:cNvPr id="64518" name="AutoShape 52"/>
          <p:cNvSpPr>
            <a:spLocks noChangeArrowheads="1"/>
          </p:cNvSpPr>
          <p:nvPr/>
        </p:nvSpPr>
        <p:spPr bwMode="auto">
          <a:xfrm>
            <a:off x="366185" y="928688"/>
            <a:ext cx="11476567" cy="2597150"/>
          </a:xfrm>
          <a:prstGeom prst="flowChartAlternateProcess">
            <a:avLst/>
          </a:prstGeom>
          <a:noFill/>
          <a:ln w="38100" algn="ctr">
            <a:solidFill>
              <a:srgbClr val="99CCFF"/>
            </a:solidFill>
            <a:miter lim="800000"/>
            <a:headEnd/>
            <a:tailEnd/>
          </a:ln>
        </p:spPr>
        <p:txBody>
          <a:bodyPr wrap="none" lIns="182880" rIns="182880" anchor="ctr"/>
          <a:lstStyle/>
          <a:p>
            <a:pPr algn="ctr"/>
            <a:endParaRPr lang="en-US" altLang="en-US"/>
          </a:p>
        </p:txBody>
      </p:sp>
      <p:pic>
        <p:nvPicPr>
          <p:cNvPr id="64519" name="Picture 53" descr="UserWithDesktopComputer"/>
          <p:cNvPicPr>
            <a:picLocks noChangeAspect="1" noChangeArrowheads="1"/>
          </p:cNvPicPr>
          <p:nvPr/>
        </p:nvPicPr>
        <p:blipFill>
          <a:blip r:embed="rId4"/>
          <a:srcRect/>
          <a:stretch>
            <a:fillRect/>
          </a:stretch>
        </p:blipFill>
        <p:spPr bwMode="auto">
          <a:xfrm>
            <a:off x="9239252" y="1355726"/>
            <a:ext cx="1579033" cy="1376363"/>
          </a:xfrm>
          <a:prstGeom prst="rect">
            <a:avLst/>
          </a:prstGeom>
          <a:noFill/>
          <a:ln w="9525">
            <a:noFill/>
            <a:miter lim="800000"/>
            <a:headEnd/>
            <a:tailEnd/>
          </a:ln>
        </p:spPr>
      </p:pic>
      <p:pic>
        <p:nvPicPr>
          <p:cNvPr id="64520" name="Picture 54" descr="abstract_rectangle02_04_yellow"/>
          <p:cNvPicPr>
            <a:picLocks noChangeAspect="1" noChangeArrowheads="1"/>
          </p:cNvPicPr>
          <p:nvPr/>
        </p:nvPicPr>
        <p:blipFill>
          <a:blip r:embed="rId3"/>
          <a:srcRect/>
          <a:stretch>
            <a:fillRect/>
          </a:stretch>
        </p:blipFill>
        <p:spPr bwMode="auto">
          <a:xfrm>
            <a:off x="4982633" y="762001"/>
            <a:ext cx="2396067" cy="404813"/>
          </a:xfrm>
          <a:prstGeom prst="rect">
            <a:avLst/>
          </a:prstGeom>
          <a:noFill/>
          <a:ln w="9525">
            <a:noFill/>
            <a:miter lim="800000"/>
            <a:headEnd/>
            <a:tailEnd/>
          </a:ln>
        </p:spPr>
      </p:pic>
      <p:sp>
        <p:nvSpPr>
          <p:cNvPr id="64521" name="Text Box 55"/>
          <p:cNvSpPr txBox="1">
            <a:spLocks noChangeArrowheads="1"/>
          </p:cNvSpPr>
          <p:nvPr/>
        </p:nvSpPr>
        <p:spPr bwMode="auto">
          <a:xfrm>
            <a:off x="5124451" y="749301"/>
            <a:ext cx="1576394" cy="369332"/>
          </a:xfrm>
          <a:prstGeom prst="rect">
            <a:avLst/>
          </a:prstGeom>
          <a:noFill/>
          <a:ln w="9525" algn="ctr">
            <a:noFill/>
            <a:miter lim="800000"/>
            <a:headEnd/>
            <a:tailEnd/>
          </a:ln>
        </p:spPr>
        <p:txBody>
          <a:bodyPr wrap="none" lIns="182880" rIns="182880">
            <a:spAutoFit/>
          </a:bodyPr>
          <a:lstStyle/>
          <a:p>
            <a:r>
              <a:rPr lang="en-US" altLang="en-US" b="0"/>
              <a:t>Base CRLs</a:t>
            </a:r>
          </a:p>
        </p:txBody>
      </p:sp>
      <p:pic>
        <p:nvPicPr>
          <p:cNvPr id="64522" name="Picture 56" descr="MagnifyingGlass"/>
          <p:cNvPicPr>
            <a:picLocks noChangeAspect="1" noChangeArrowheads="1"/>
          </p:cNvPicPr>
          <p:nvPr/>
        </p:nvPicPr>
        <p:blipFill>
          <a:blip r:embed="rId5"/>
          <a:srcRect/>
          <a:stretch>
            <a:fillRect/>
          </a:stretch>
        </p:blipFill>
        <p:spPr bwMode="auto">
          <a:xfrm rot="-1811643">
            <a:off x="7116233" y="4181476"/>
            <a:ext cx="1153584" cy="1782763"/>
          </a:xfrm>
          <a:prstGeom prst="rect">
            <a:avLst/>
          </a:prstGeom>
          <a:noFill/>
          <a:ln w="9525">
            <a:noFill/>
            <a:miter lim="800000"/>
            <a:headEnd/>
            <a:tailEnd/>
          </a:ln>
        </p:spPr>
      </p:pic>
      <p:grpSp>
        <p:nvGrpSpPr>
          <p:cNvPr id="3" name="Group 57"/>
          <p:cNvGrpSpPr>
            <a:grpSpLocks/>
          </p:cNvGrpSpPr>
          <p:nvPr/>
        </p:nvGrpSpPr>
        <p:grpSpPr bwMode="auto">
          <a:xfrm>
            <a:off x="522818" y="1295401"/>
            <a:ext cx="2118783" cy="1292225"/>
            <a:chOff x="247" y="816"/>
            <a:chExt cx="1239" cy="933"/>
          </a:xfrm>
        </p:grpSpPr>
        <p:grpSp>
          <p:nvGrpSpPr>
            <p:cNvPr id="4" name="Group 58"/>
            <p:cNvGrpSpPr>
              <a:grpSpLocks/>
            </p:cNvGrpSpPr>
            <p:nvPr/>
          </p:nvGrpSpPr>
          <p:grpSpPr bwMode="auto">
            <a:xfrm>
              <a:off x="640" y="816"/>
              <a:ext cx="846" cy="733"/>
              <a:chOff x="220" y="1116"/>
              <a:chExt cx="992" cy="952"/>
            </a:xfrm>
          </p:grpSpPr>
          <p:pic>
            <p:nvPicPr>
              <p:cNvPr id="64554" name="Picture 59" descr="Certificate"/>
              <p:cNvPicPr>
                <a:picLocks noChangeAspect="1" noChangeArrowheads="1"/>
              </p:cNvPicPr>
              <p:nvPr/>
            </p:nvPicPr>
            <p:blipFill>
              <a:blip r:embed="rId6"/>
              <a:srcRect/>
              <a:stretch>
                <a:fillRect/>
              </a:stretch>
            </p:blipFill>
            <p:spPr bwMode="auto">
              <a:xfrm>
                <a:off x="220" y="1116"/>
                <a:ext cx="992" cy="952"/>
              </a:xfrm>
              <a:prstGeom prst="rect">
                <a:avLst/>
              </a:prstGeom>
              <a:noFill/>
              <a:ln w="9525">
                <a:noFill/>
                <a:miter lim="800000"/>
                <a:headEnd/>
                <a:tailEnd/>
              </a:ln>
            </p:spPr>
          </p:pic>
          <p:pic>
            <p:nvPicPr>
              <p:cNvPr id="64555" name="Picture 60" descr="Validate_CheckMark"/>
              <p:cNvPicPr>
                <a:picLocks noChangeAspect="1" noChangeArrowheads="1"/>
              </p:cNvPicPr>
              <p:nvPr/>
            </p:nvPicPr>
            <p:blipFill>
              <a:blip r:embed="rId7"/>
              <a:srcRect/>
              <a:stretch>
                <a:fillRect/>
              </a:stretch>
            </p:blipFill>
            <p:spPr bwMode="auto">
              <a:xfrm>
                <a:off x="805" y="1663"/>
                <a:ext cx="297" cy="282"/>
              </a:xfrm>
              <a:prstGeom prst="rect">
                <a:avLst/>
              </a:prstGeom>
              <a:noFill/>
              <a:ln w="9525">
                <a:noFill/>
                <a:miter lim="800000"/>
                <a:headEnd/>
                <a:tailEnd/>
              </a:ln>
            </p:spPr>
          </p:pic>
        </p:grpSp>
        <p:grpSp>
          <p:nvGrpSpPr>
            <p:cNvPr id="5" name="Group 61"/>
            <p:cNvGrpSpPr>
              <a:grpSpLocks/>
            </p:cNvGrpSpPr>
            <p:nvPr/>
          </p:nvGrpSpPr>
          <p:grpSpPr bwMode="auto">
            <a:xfrm>
              <a:off x="457" y="925"/>
              <a:ext cx="846" cy="733"/>
              <a:chOff x="220" y="1116"/>
              <a:chExt cx="992" cy="952"/>
            </a:xfrm>
          </p:grpSpPr>
          <p:pic>
            <p:nvPicPr>
              <p:cNvPr id="64552" name="Picture 62" descr="Certificate"/>
              <p:cNvPicPr>
                <a:picLocks noChangeAspect="1" noChangeArrowheads="1"/>
              </p:cNvPicPr>
              <p:nvPr/>
            </p:nvPicPr>
            <p:blipFill>
              <a:blip r:embed="rId6"/>
              <a:srcRect/>
              <a:stretch>
                <a:fillRect/>
              </a:stretch>
            </p:blipFill>
            <p:spPr bwMode="auto">
              <a:xfrm>
                <a:off x="220" y="1116"/>
                <a:ext cx="992" cy="952"/>
              </a:xfrm>
              <a:prstGeom prst="rect">
                <a:avLst/>
              </a:prstGeom>
              <a:noFill/>
              <a:ln w="9525">
                <a:noFill/>
                <a:miter lim="800000"/>
                <a:headEnd/>
                <a:tailEnd/>
              </a:ln>
            </p:spPr>
          </p:pic>
          <p:pic>
            <p:nvPicPr>
              <p:cNvPr id="64553" name="Picture 63" descr="Validate_CheckMark"/>
              <p:cNvPicPr>
                <a:picLocks noChangeAspect="1" noChangeArrowheads="1"/>
              </p:cNvPicPr>
              <p:nvPr/>
            </p:nvPicPr>
            <p:blipFill>
              <a:blip r:embed="rId7"/>
              <a:srcRect/>
              <a:stretch>
                <a:fillRect/>
              </a:stretch>
            </p:blipFill>
            <p:spPr bwMode="auto">
              <a:xfrm>
                <a:off x="805" y="1663"/>
                <a:ext cx="297" cy="282"/>
              </a:xfrm>
              <a:prstGeom prst="rect">
                <a:avLst/>
              </a:prstGeom>
              <a:noFill/>
              <a:ln w="9525">
                <a:noFill/>
                <a:miter lim="800000"/>
                <a:headEnd/>
                <a:tailEnd/>
              </a:ln>
            </p:spPr>
          </p:pic>
        </p:grpSp>
        <p:grpSp>
          <p:nvGrpSpPr>
            <p:cNvPr id="6" name="Group 64"/>
            <p:cNvGrpSpPr>
              <a:grpSpLocks/>
            </p:cNvGrpSpPr>
            <p:nvPr/>
          </p:nvGrpSpPr>
          <p:grpSpPr bwMode="auto">
            <a:xfrm>
              <a:off x="247" y="1016"/>
              <a:ext cx="846" cy="733"/>
              <a:chOff x="220" y="1116"/>
              <a:chExt cx="992" cy="952"/>
            </a:xfrm>
          </p:grpSpPr>
          <p:pic>
            <p:nvPicPr>
              <p:cNvPr id="64550" name="Picture 65" descr="Certificate"/>
              <p:cNvPicPr>
                <a:picLocks noChangeAspect="1" noChangeArrowheads="1"/>
              </p:cNvPicPr>
              <p:nvPr/>
            </p:nvPicPr>
            <p:blipFill>
              <a:blip r:embed="rId6"/>
              <a:srcRect/>
              <a:stretch>
                <a:fillRect/>
              </a:stretch>
            </p:blipFill>
            <p:spPr bwMode="auto">
              <a:xfrm>
                <a:off x="220" y="1116"/>
                <a:ext cx="992" cy="952"/>
              </a:xfrm>
              <a:prstGeom prst="rect">
                <a:avLst/>
              </a:prstGeom>
              <a:noFill/>
              <a:ln w="9525">
                <a:noFill/>
                <a:miter lim="800000"/>
                <a:headEnd/>
                <a:tailEnd/>
              </a:ln>
            </p:spPr>
          </p:pic>
          <p:pic>
            <p:nvPicPr>
              <p:cNvPr id="64551" name="Picture 66" descr="Validate_CheckMark"/>
              <p:cNvPicPr>
                <a:picLocks noChangeAspect="1" noChangeArrowheads="1"/>
              </p:cNvPicPr>
              <p:nvPr/>
            </p:nvPicPr>
            <p:blipFill>
              <a:blip r:embed="rId7"/>
              <a:srcRect/>
              <a:stretch>
                <a:fillRect/>
              </a:stretch>
            </p:blipFill>
            <p:spPr bwMode="auto">
              <a:xfrm>
                <a:off x="805" y="1663"/>
                <a:ext cx="297" cy="282"/>
              </a:xfrm>
              <a:prstGeom prst="rect">
                <a:avLst/>
              </a:prstGeom>
              <a:noFill/>
              <a:ln w="9525">
                <a:noFill/>
                <a:miter lim="800000"/>
                <a:headEnd/>
                <a:tailEnd/>
              </a:ln>
            </p:spPr>
          </p:pic>
        </p:grpSp>
      </p:grpSp>
      <p:grpSp>
        <p:nvGrpSpPr>
          <p:cNvPr id="7" name="Group 67"/>
          <p:cNvGrpSpPr>
            <a:grpSpLocks/>
          </p:cNvGrpSpPr>
          <p:nvPr/>
        </p:nvGrpSpPr>
        <p:grpSpPr bwMode="auto">
          <a:xfrm>
            <a:off x="620185" y="4168776"/>
            <a:ext cx="1788583" cy="1192213"/>
            <a:chOff x="220" y="1116"/>
            <a:chExt cx="992" cy="952"/>
          </a:xfrm>
        </p:grpSpPr>
        <p:pic>
          <p:nvPicPr>
            <p:cNvPr id="64545" name="Picture 68" descr="Certificate"/>
            <p:cNvPicPr>
              <a:picLocks noChangeAspect="1" noChangeArrowheads="1"/>
            </p:cNvPicPr>
            <p:nvPr/>
          </p:nvPicPr>
          <p:blipFill>
            <a:blip r:embed="rId8"/>
            <a:srcRect/>
            <a:stretch>
              <a:fillRect/>
            </a:stretch>
          </p:blipFill>
          <p:spPr bwMode="auto">
            <a:xfrm>
              <a:off x="220" y="1116"/>
              <a:ext cx="992" cy="952"/>
            </a:xfrm>
            <a:prstGeom prst="rect">
              <a:avLst/>
            </a:prstGeom>
            <a:noFill/>
            <a:ln w="9525">
              <a:noFill/>
              <a:miter lim="800000"/>
              <a:headEnd/>
              <a:tailEnd/>
            </a:ln>
          </p:spPr>
        </p:pic>
        <p:pic>
          <p:nvPicPr>
            <p:cNvPr id="64546" name="Picture 69" descr="Validate_CheckMark"/>
            <p:cNvPicPr>
              <a:picLocks noChangeAspect="1" noChangeArrowheads="1"/>
            </p:cNvPicPr>
            <p:nvPr/>
          </p:nvPicPr>
          <p:blipFill>
            <a:blip r:embed="rId9"/>
            <a:srcRect/>
            <a:stretch>
              <a:fillRect/>
            </a:stretch>
          </p:blipFill>
          <p:spPr bwMode="auto">
            <a:xfrm>
              <a:off x="805" y="1663"/>
              <a:ext cx="297" cy="282"/>
            </a:xfrm>
            <a:prstGeom prst="rect">
              <a:avLst/>
            </a:prstGeom>
            <a:noFill/>
            <a:ln w="9525">
              <a:noFill/>
              <a:miter lim="800000"/>
              <a:headEnd/>
              <a:tailEnd/>
            </a:ln>
          </p:spPr>
        </p:pic>
      </p:grpSp>
      <p:sp>
        <p:nvSpPr>
          <p:cNvPr id="64525" name="Text Box 70"/>
          <p:cNvSpPr txBox="1">
            <a:spLocks noChangeArrowheads="1"/>
          </p:cNvSpPr>
          <p:nvPr/>
        </p:nvSpPr>
        <p:spPr bwMode="auto">
          <a:xfrm>
            <a:off x="626534" y="2720976"/>
            <a:ext cx="1375889" cy="523220"/>
          </a:xfrm>
          <a:prstGeom prst="rect">
            <a:avLst/>
          </a:prstGeom>
          <a:noFill/>
          <a:ln w="9525" algn="ctr">
            <a:noFill/>
            <a:miter lim="800000"/>
            <a:headEnd/>
            <a:tailEnd/>
          </a:ln>
        </p:spPr>
        <p:txBody>
          <a:bodyPr wrap="none" lIns="182880" rIns="182880">
            <a:spAutoFit/>
          </a:bodyPr>
          <a:lstStyle/>
          <a:p>
            <a:pPr algn="ctr"/>
            <a:r>
              <a:rPr lang="en-US" altLang="en-US" sz="1400" b="0"/>
              <a:t>All revoked</a:t>
            </a:r>
          </a:p>
          <a:p>
            <a:pPr algn="ctr"/>
            <a:r>
              <a:rPr lang="en-US" altLang="en-US" sz="1400" b="0"/>
              <a:t>certificates</a:t>
            </a:r>
          </a:p>
        </p:txBody>
      </p:sp>
      <p:sp>
        <p:nvSpPr>
          <p:cNvPr id="64526" name="Text Box 71"/>
          <p:cNvSpPr txBox="1">
            <a:spLocks noChangeArrowheads="1"/>
          </p:cNvSpPr>
          <p:nvPr/>
        </p:nvSpPr>
        <p:spPr bwMode="auto">
          <a:xfrm>
            <a:off x="2819400" y="5716588"/>
            <a:ext cx="2901755" cy="307777"/>
          </a:xfrm>
          <a:prstGeom prst="rect">
            <a:avLst/>
          </a:prstGeom>
          <a:noFill/>
          <a:ln w="9525" algn="ctr">
            <a:noFill/>
            <a:miter lim="800000"/>
            <a:headEnd/>
            <a:tailEnd/>
          </a:ln>
        </p:spPr>
        <p:txBody>
          <a:bodyPr wrap="none" lIns="182880" rIns="182880">
            <a:spAutoFit/>
          </a:bodyPr>
          <a:lstStyle/>
          <a:p>
            <a:pPr algn="ctr"/>
            <a:r>
              <a:rPr lang="en-US" altLang="en-US" sz="1400" b="0"/>
              <a:t>Greater publication interval </a:t>
            </a:r>
          </a:p>
        </p:txBody>
      </p:sp>
      <p:grpSp>
        <p:nvGrpSpPr>
          <p:cNvPr id="8" name="Group 72"/>
          <p:cNvGrpSpPr>
            <a:grpSpLocks/>
          </p:cNvGrpSpPr>
          <p:nvPr/>
        </p:nvGrpSpPr>
        <p:grpSpPr bwMode="auto">
          <a:xfrm>
            <a:off x="3621618" y="4197350"/>
            <a:ext cx="2423583" cy="1068388"/>
            <a:chOff x="1775" y="2752"/>
            <a:chExt cx="1145" cy="673"/>
          </a:xfrm>
        </p:grpSpPr>
        <p:pic>
          <p:nvPicPr>
            <p:cNvPr id="64542" name="Picture 73" descr="Presentation"/>
            <p:cNvPicPr>
              <a:picLocks noChangeAspect="1" noChangeArrowheads="1"/>
            </p:cNvPicPr>
            <p:nvPr/>
          </p:nvPicPr>
          <p:blipFill>
            <a:blip r:embed="rId10"/>
            <a:srcRect l="23273" t="9541" r="22728" b="9541"/>
            <a:stretch>
              <a:fillRect/>
            </a:stretch>
          </p:blipFill>
          <p:spPr bwMode="auto">
            <a:xfrm>
              <a:off x="2262" y="2752"/>
              <a:ext cx="658" cy="563"/>
            </a:xfrm>
            <a:prstGeom prst="rect">
              <a:avLst/>
            </a:prstGeom>
            <a:noFill/>
            <a:ln w="9525">
              <a:noFill/>
              <a:miter lim="800000"/>
              <a:headEnd/>
              <a:tailEnd/>
            </a:ln>
          </p:spPr>
        </p:pic>
        <p:pic>
          <p:nvPicPr>
            <p:cNvPr id="64543" name="Picture 74" descr="Presentation"/>
            <p:cNvPicPr>
              <a:picLocks noChangeAspect="1" noChangeArrowheads="1"/>
            </p:cNvPicPr>
            <p:nvPr/>
          </p:nvPicPr>
          <p:blipFill>
            <a:blip r:embed="rId10"/>
            <a:srcRect l="23273" t="9541" r="22728" b="9541"/>
            <a:stretch>
              <a:fillRect/>
            </a:stretch>
          </p:blipFill>
          <p:spPr bwMode="auto">
            <a:xfrm>
              <a:off x="2060" y="2789"/>
              <a:ext cx="658" cy="563"/>
            </a:xfrm>
            <a:prstGeom prst="rect">
              <a:avLst/>
            </a:prstGeom>
            <a:noFill/>
            <a:ln w="9525">
              <a:noFill/>
              <a:miter lim="800000"/>
              <a:headEnd/>
              <a:tailEnd/>
            </a:ln>
          </p:spPr>
        </p:pic>
        <p:pic>
          <p:nvPicPr>
            <p:cNvPr id="64544" name="Picture 75" descr="Presentation"/>
            <p:cNvPicPr>
              <a:picLocks noChangeAspect="1" noChangeArrowheads="1"/>
            </p:cNvPicPr>
            <p:nvPr/>
          </p:nvPicPr>
          <p:blipFill>
            <a:blip r:embed="rId10"/>
            <a:srcRect l="23273" t="9541" r="22728" b="9541"/>
            <a:stretch>
              <a:fillRect/>
            </a:stretch>
          </p:blipFill>
          <p:spPr bwMode="auto">
            <a:xfrm>
              <a:off x="1775" y="2807"/>
              <a:ext cx="723" cy="618"/>
            </a:xfrm>
            <a:prstGeom prst="rect">
              <a:avLst/>
            </a:prstGeom>
            <a:noFill/>
            <a:ln w="9525">
              <a:noFill/>
              <a:miter lim="800000"/>
              <a:headEnd/>
              <a:tailEnd/>
            </a:ln>
          </p:spPr>
        </p:pic>
      </p:grpSp>
      <p:sp>
        <p:nvSpPr>
          <p:cNvPr id="64528" name="Text Box 76"/>
          <p:cNvSpPr txBox="1">
            <a:spLocks noChangeArrowheads="1"/>
          </p:cNvSpPr>
          <p:nvPr/>
        </p:nvSpPr>
        <p:spPr bwMode="auto">
          <a:xfrm>
            <a:off x="548217" y="5495926"/>
            <a:ext cx="1634101" cy="523220"/>
          </a:xfrm>
          <a:prstGeom prst="rect">
            <a:avLst/>
          </a:prstGeom>
          <a:noFill/>
          <a:ln w="9525" algn="ctr">
            <a:noFill/>
            <a:miter lim="800000"/>
            <a:headEnd/>
            <a:tailEnd/>
          </a:ln>
        </p:spPr>
        <p:txBody>
          <a:bodyPr wrap="none" lIns="182880" rIns="182880">
            <a:spAutoFit/>
          </a:bodyPr>
          <a:lstStyle/>
          <a:p>
            <a:pPr algn="ctr"/>
            <a:r>
              <a:rPr lang="en-US" altLang="en-US" sz="1400" b="0"/>
              <a:t>Last base CRL</a:t>
            </a:r>
          </a:p>
          <a:p>
            <a:pPr algn="ctr"/>
            <a:r>
              <a:rPr lang="en-US" altLang="en-US" sz="1400" b="0"/>
              <a:t>certificate</a:t>
            </a:r>
          </a:p>
        </p:txBody>
      </p:sp>
      <p:sp>
        <p:nvSpPr>
          <p:cNvPr id="64529" name="Text Box 77"/>
          <p:cNvSpPr txBox="1">
            <a:spLocks noChangeArrowheads="1"/>
          </p:cNvSpPr>
          <p:nvPr/>
        </p:nvSpPr>
        <p:spPr bwMode="auto">
          <a:xfrm>
            <a:off x="2772833" y="2730500"/>
            <a:ext cx="2792751" cy="307777"/>
          </a:xfrm>
          <a:prstGeom prst="rect">
            <a:avLst/>
          </a:prstGeom>
          <a:noFill/>
          <a:ln w="9525" algn="ctr">
            <a:noFill/>
            <a:miter lim="800000"/>
            <a:headEnd/>
            <a:tailEnd/>
          </a:ln>
        </p:spPr>
        <p:txBody>
          <a:bodyPr wrap="none" lIns="182880" rIns="182880">
            <a:spAutoFit/>
          </a:bodyPr>
          <a:lstStyle/>
          <a:p>
            <a:pPr algn="ctr"/>
            <a:r>
              <a:rPr lang="en-US" altLang="en-US" sz="1400" b="0"/>
              <a:t>Lesser publication interval </a:t>
            </a:r>
          </a:p>
        </p:txBody>
      </p:sp>
      <p:grpSp>
        <p:nvGrpSpPr>
          <p:cNvPr id="9" name="Group 78"/>
          <p:cNvGrpSpPr>
            <a:grpSpLocks/>
          </p:cNvGrpSpPr>
          <p:nvPr/>
        </p:nvGrpSpPr>
        <p:grpSpPr bwMode="auto">
          <a:xfrm>
            <a:off x="6944785" y="1333501"/>
            <a:ext cx="1138767" cy="1617663"/>
            <a:chOff x="3428" y="849"/>
            <a:chExt cx="583" cy="1202"/>
          </a:xfrm>
        </p:grpSpPr>
        <p:pic>
          <p:nvPicPr>
            <p:cNvPr id="64540" name="Picture 79" descr="MagnifyingGlass"/>
            <p:cNvPicPr>
              <a:picLocks noChangeAspect="1" noChangeArrowheads="1"/>
            </p:cNvPicPr>
            <p:nvPr/>
          </p:nvPicPr>
          <p:blipFill>
            <a:blip r:embed="rId5"/>
            <a:srcRect/>
            <a:stretch>
              <a:fillRect/>
            </a:stretch>
          </p:blipFill>
          <p:spPr bwMode="auto">
            <a:xfrm rot="-1811643">
              <a:off x="3428" y="849"/>
              <a:ext cx="583" cy="1202"/>
            </a:xfrm>
            <a:prstGeom prst="rect">
              <a:avLst/>
            </a:prstGeom>
            <a:noFill/>
            <a:ln w="9525">
              <a:noFill/>
              <a:miter lim="800000"/>
              <a:headEnd/>
              <a:tailEnd/>
            </a:ln>
          </p:spPr>
        </p:pic>
        <p:sp>
          <p:nvSpPr>
            <p:cNvPr id="64541" name="Rectangle 80"/>
            <p:cNvSpPr>
              <a:spLocks noChangeArrowheads="1"/>
            </p:cNvSpPr>
            <p:nvPr/>
          </p:nvSpPr>
          <p:spPr bwMode="auto">
            <a:xfrm>
              <a:off x="3437" y="1124"/>
              <a:ext cx="156" cy="137"/>
            </a:xfrm>
            <a:prstGeom prst="rect">
              <a:avLst/>
            </a:prstGeom>
            <a:solidFill>
              <a:srgbClr val="E8F6E4"/>
            </a:solidFill>
            <a:ln w="9525" algn="ctr">
              <a:solidFill>
                <a:schemeClr val="tx1"/>
              </a:solidFill>
              <a:miter lim="800000"/>
              <a:headEnd/>
              <a:tailEnd/>
            </a:ln>
          </p:spPr>
          <p:txBody>
            <a:bodyPr wrap="none" lIns="182880" rIns="182880" anchor="ctr"/>
            <a:lstStyle/>
            <a:p>
              <a:pPr algn="ctr"/>
              <a:r>
                <a:rPr lang="en-US" altLang="en-US"/>
                <a:t>+</a:t>
              </a:r>
            </a:p>
          </p:txBody>
        </p:sp>
      </p:grpSp>
      <p:sp>
        <p:nvSpPr>
          <p:cNvPr id="64531" name="Rectangle 81"/>
          <p:cNvSpPr>
            <a:spLocks noChangeArrowheads="1"/>
          </p:cNvSpPr>
          <p:nvPr/>
        </p:nvSpPr>
        <p:spPr bwMode="auto">
          <a:xfrm>
            <a:off x="7177617" y="4397375"/>
            <a:ext cx="330200" cy="217488"/>
          </a:xfrm>
          <a:prstGeom prst="rect">
            <a:avLst/>
          </a:prstGeom>
          <a:solidFill>
            <a:srgbClr val="E8F6E4"/>
          </a:solidFill>
          <a:ln w="9525" algn="ctr">
            <a:solidFill>
              <a:schemeClr val="tx1"/>
            </a:solidFill>
            <a:miter lim="800000"/>
            <a:headEnd/>
            <a:tailEnd/>
          </a:ln>
        </p:spPr>
        <p:txBody>
          <a:bodyPr wrap="none" lIns="182880" rIns="182880" anchor="ctr"/>
          <a:lstStyle/>
          <a:p>
            <a:pPr algn="ctr"/>
            <a:r>
              <a:rPr lang="en-US" altLang="en-US"/>
              <a:t>-</a:t>
            </a:r>
          </a:p>
        </p:txBody>
      </p:sp>
      <p:sp>
        <p:nvSpPr>
          <p:cNvPr id="64532" name="Text Box 82"/>
          <p:cNvSpPr txBox="1">
            <a:spLocks noChangeArrowheads="1"/>
          </p:cNvSpPr>
          <p:nvPr/>
        </p:nvSpPr>
        <p:spPr bwMode="auto">
          <a:xfrm>
            <a:off x="6411385" y="2720975"/>
            <a:ext cx="1278812" cy="307777"/>
          </a:xfrm>
          <a:prstGeom prst="rect">
            <a:avLst/>
          </a:prstGeom>
          <a:noFill/>
          <a:ln w="9525" algn="ctr">
            <a:noFill/>
            <a:miter lim="800000"/>
            <a:headEnd/>
            <a:tailEnd/>
          </a:ln>
        </p:spPr>
        <p:txBody>
          <a:bodyPr wrap="none" lIns="182880" rIns="182880">
            <a:spAutoFit/>
          </a:bodyPr>
          <a:lstStyle/>
          <a:p>
            <a:pPr algn="ctr"/>
            <a:r>
              <a:rPr lang="en-US" altLang="en-US" sz="1400" b="0"/>
              <a:t>Large size</a:t>
            </a:r>
          </a:p>
        </p:txBody>
      </p:sp>
      <p:sp>
        <p:nvSpPr>
          <p:cNvPr id="64533" name="Text Box 83"/>
          <p:cNvSpPr txBox="1">
            <a:spLocks noChangeArrowheads="1"/>
          </p:cNvSpPr>
          <p:nvPr/>
        </p:nvSpPr>
        <p:spPr bwMode="auto">
          <a:xfrm>
            <a:off x="6584951" y="5707063"/>
            <a:ext cx="1280415" cy="307777"/>
          </a:xfrm>
          <a:prstGeom prst="rect">
            <a:avLst/>
          </a:prstGeom>
          <a:noFill/>
          <a:ln w="9525" algn="ctr">
            <a:noFill/>
            <a:miter lim="800000"/>
            <a:headEnd/>
            <a:tailEnd/>
          </a:ln>
        </p:spPr>
        <p:txBody>
          <a:bodyPr wrap="none" lIns="182880" rIns="182880">
            <a:spAutoFit/>
          </a:bodyPr>
          <a:lstStyle/>
          <a:p>
            <a:pPr algn="ctr"/>
            <a:r>
              <a:rPr lang="en-US" altLang="en-US" sz="1400" b="0"/>
              <a:t>Small size</a:t>
            </a:r>
          </a:p>
        </p:txBody>
      </p:sp>
      <p:sp>
        <p:nvSpPr>
          <p:cNvPr id="64534" name="Text Box 84"/>
          <p:cNvSpPr txBox="1">
            <a:spLocks noChangeArrowheads="1"/>
          </p:cNvSpPr>
          <p:nvPr/>
        </p:nvSpPr>
        <p:spPr bwMode="auto">
          <a:xfrm>
            <a:off x="8102600" y="2695576"/>
            <a:ext cx="2690352" cy="523220"/>
          </a:xfrm>
          <a:prstGeom prst="rect">
            <a:avLst/>
          </a:prstGeom>
          <a:noFill/>
          <a:ln w="9525" algn="ctr">
            <a:noFill/>
            <a:miter lim="800000"/>
            <a:headEnd/>
            <a:tailEnd/>
          </a:ln>
        </p:spPr>
        <p:txBody>
          <a:bodyPr wrap="none" lIns="182880" rIns="182880">
            <a:spAutoFit/>
          </a:bodyPr>
          <a:lstStyle/>
          <a:p>
            <a:pPr algn="ctr"/>
            <a:r>
              <a:rPr lang="en-US" altLang="en-US" sz="1400" b="0"/>
              <a:t>Client computer using</a:t>
            </a:r>
          </a:p>
          <a:p>
            <a:pPr algn="ctr"/>
            <a:r>
              <a:rPr lang="en-US" altLang="en-US" sz="1400" b="0"/>
              <a:t>any version of Windows®</a:t>
            </a:r>
          </a:p>
        </p:txBody>
      </p:sp>
      <p:grpSp>
        <p:nvGrpSpPr>
          <p:cNvPr id="10" name="Group 85"/>
          <p:cNvGrpSpPr>
            <a:grpSpLocks/>
          </p:cNvGrpSpPr>
          <p:nvPr/>
        </p:nvGrpSpPr>
        <p:grpSpPr bwMode="auto">
          <a:xfrm>
            <a:off x="3083984" y="1587500"/>
            <a:ext cx="3056467" cy="966788"/>
            <a:chOff x="1713" y="1064"/>
            <a:chExt cx="1444" cy="609"/>
          </a:xfrm>
        </p:grpSpPr>
        <p:pic>
          <p:nvPicPr>
            <p:cNvPr id="64537" name="Picture 86" descr="Presentation"/>
            <p:cNvPicPr>
              <a:picLocks noChangeAspect="1" noChangeArrowheads="1"/>
            </p:cNvPicPr>
            <p:nvPr/>
          </p:nvPicPr>
          <p:blipFill>
            <a:blip r:embed="rId10"/>
            <a:srcRect l="23273" t="9541" r="22728" b="9541"/>
            <a:stretch>
              <a:fillRect/>
            </a:stretch>
          </p:blipFill>
          <p:spPr bwMode="auto">
            <a:xfrm>
              <a:off x="2499" y="1064"/>
              <a:ext cx="658" cy="563"/>
            </a:xfrm>
            <a:prstGeom prst="rect">
              <a:avLst/>
            </a:prstGeom>
            <a:noFill/>
            <a:ln w="9525">
              <a:noFill/>
              <a:miter lim="800000"/>
              <a:headEnd/>
              <a:tailEnd/>
            </a:ln>
          </p:spPr>
        </p:pic>
        <p:pic>
          <p:nvPicPr>
            <p:cNvPr id="64538" name="Picture 87" descr="Presentation"/>
            <p:cNvPicPr>
              <a:picLocks noChangeAspect="1" noChangeArrowheads="1"/>
            </p:cNvPicPr>
            <p:nvPr/>
          </p:nvPicPr>
          <p:blipFill>
            <a:blip r:embed="rId10"/>
            <a:srcRect l="23273" t="9541" r="22728" b="9541"/>
            <a:stretch>
              <a:fillRect/>
            </a:stretch>
          </p:blipFill>
          <p:spPr bwMode="auto">
            <a:xfrm>
              <a:off x="1713" y="1110"/>
              <a:ext cx="658" cy="563"/>
            </a:xfrm>
            <a:prstGeom prst="rect">
              <a:avLst/>
            </a:prstGeom>
            <a:noFill/>
            <a:ln w="9525">
              <a:noFill/>
              <a:miter lim="800000"/>
              <a:headEnd/>
              <a:tailEnd/>
            </a:ln>
          </p:spPr>
        </p:pic>
        <p:sp>
          <p:nvSpPr>
            <p:cNvPr id="64539" name="Line 88"/>
            <p:cNvSpPr>
              <a:spLocks noChangeShapeType="1"/>
            </p:cNvSpPr>
            <p:nvPr/>
          </p:nvSpPr>
          <p:spPr bwMode="auto">
            <a:xfrm>
              <a:off x="2359" y="1621"/>
              <a:ext cx="567" cy="0"/>
            </a:xfrm>
            <a:prstGeom prst="line">
              <a:avLst/>
            </a:prstGeom>
            <a:noFill/>
            <a:ln w="38100">
              <a:solidFill>
                <a:srgbClr val="CC0000"/>
              </a:solidFill>
              <a:round/>
              <a:headEnd type="triangle" w="med" len="med"/>
              <a:tailEnd type="triangle" w="med" len="med"/>
            </a:ln>
          </p:spPr>
          <p:txBody>
            <a:bodyPr lIns="182880" rIns="182880" anchor="ctr"/>
            <a:lstStyle/>
            <a:p>
              <a:endParaRPr lang="en-US"/>
            </a:p>
          </p:txBody>
        </p:sp>
      </p:grpSp>
      <p:pic>
        <p:nvPicPr>
          <p:cNvPr id="64536" name="Picture 89" descr="UserWithDesktopComputer"/>
          <p:cNvPicPr>
            <a:picLocks noChangeAspect="1" noChangeArrowheads="1"/>
          </p:cNvPicPr>
          <p:nvPr/>
        </p:nvPicPr>
        <p:blipFill>
          <a:blip r:embed="rId4"/>
          <a:srcRect/>
          <a:stretch>
            <a:fillRect/>
          </a:stretch>
        </p:blipFill>
        <p:spPr bwMode="auto">
          <a:xfrm>
            <a:off x="9412818" y="4254501"/>
            <a:ext cx="1579033" cy="13763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p:txBody>
          <a:bodyPr/>
          <a:lstStyle/>
          <a:p>
            <a:pPr eaLnBrk="1" hangingPunct="1"/>
            <a:r>
              <a:rPr lang="en-CA" altLang="en-US"/>
              <a:t>How CRLs Are Published</a:t>
            </a:r>
            <a:endParaRPr lang="en-US" altLang="en-US"/>
          </a:p>
        </p:txBody>
      </p:sp>
      <p:pic>
        <p:nvPicPr>
          <p:cNvPr id="66563" name="Picture 43" descr="abstract_rectangle02_04_yellow"/>
          <p:cNvPicPr>
            <a:picLocks noChangeAspect="1" noChangeArrowheads="1"/>
          </p:cNvPicPr>
          <p:nvPr/>
        </p:nvPicPr>
        <p:blipFill>
          <a:blip r:embed="rId3"/>
          <a:srcRect/>
          <a:stretch>
            <a:fillRect/>
          </a:stretch>
        </p:blipFill>
        <p:spPr bwMode="auto">
          <a:xfrm>
            <a:off x="1720851" y="5908675"/>
            <a:ext cx="2108200" cy="395288"/>
          </a:xfrm>
          <a:prstGeom prst="rect">
            <a:avLst/>
          </a:prstGeom>
          <a:noFill/>
          <a:ln w="9525">
            <a:noFill/>
            <a:miter lim="800000"/>
            <a:headEnd/>
            <a:tailEnd/>
          </a:ln>
        </p:spPr>
      </p:pic>
      <p:pic>
        <p:nvPicPr>
          <p:cNvPr id="66564" name="Picture 44" descr="abstract_rectangle02_04_blue"/>
          <p:cNvPicPr>
            <a:picLocks noChangeAspect="1" noChangeArrowheads="1"/>
          </p:cNvPicPr>
          <p:nvPr/>
        </p:nvPicPr>
        <p:blipFill>
          <a:blip r:embed="rId4"/>
          <a:srcRect/>
          <a:stretch>
            <a:fillRect/>
          </a:stretch>
        </p:blipFill>
        <p:spPr bwMode="auto">
          <a:xfrm>
            <a:off x="736601" y="5202239"/>
            <a:ext cx="1485900" cy="365125"/>
          </a:xfrm>
          <a:prstGeom prst="rect">
            <a:avLst/>
          </a:prstGeom>
          <a:noFill/>
          <a:ln w="9525">
            <a:noFill/>
            <a:miter lim="800000"/>
            <a:headEnd/>
            <a:tailEnd/>
          </a:ln>
        </p:spPr>
      </p:pic>
      <p:sp>
        <p:nvSpPr>
          <p:cNvPr id="66565" name="Line 45"/>
          <p:cNvSpPr>
            <a:spLocks noChangeShapeType="1"/>
          </p:cNvSpPr>
          <p:nvPr/>
        </p:nvSpPr>
        <p:spPr bwMode="auto">
          <a:xfrm>
            <a:off x="270934" y="3498850"/>
            <a:ext cx="11650133" cy="0"/>
          </a:xfrm>
          <a:prstGeom prst="line">
            <a:avLst/>
          </a:prstGeom>
          <a:noFill/>
          <a:ln w="38100">
            <a:solidFill>
              <a:srgbClr val="CC0000"/>
            </a:solidFill>
            <a:round/>
            <a:headEnd type="triangle" w="med" len="med"/>
            <a:tailEnd type="triangle" w="med" len="med"/>
          </a:ln>
        </p:spPr>
        <p:txBody>
          <a:bodyPr lIns="182880" rIns="182880" anchor="ctr"/>
          <a:lstStyle/>
          <a:p>
            <a:endParaRPr lang="en-US"/>
          </a:p>
        </p:txBody>
      </p:sp>
      <p:sp>
        <p:nvSpPr>
          <p:cNvPr id="66566" name="Line 46"/>
          <p:cNvSpPr>
            <a:spLocks noChangeShapeType="1"/>
          </p:cNvSpPr>
          <p:nvPr/>
        </p:nvSpPr>
        <p:spPr bwMode="auto">
          <a:xfrm>
            <a:off x="1625600" y="3513138"/>
            <a:ext cx="0" cy="725487"/>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67" name="Picture 47" descr="Certificate"/>
          <p:cNvPicPr>
            <a:picLocks noChangeAspect="1" noChangeArrowheads="1"/>
          </p:cNvPicPr>
          <p:nvPr/>
        </p:nvPicPr>
        <p:blipFill>
          <a:blip r:embed="rId5"/>
          <a:srcRect/>
          <a:stretch>
            <a:fillRect/>
          </a:stretch>
        </p:blipFill>
        <p:spPr bwMode="auto">
          <a:xfrm>
            <a:off x="620185" y="4138614"/>
            <a:ext cx="1536700" cy="1023937"/>
          </a:xfrm>
          <a:prstGeom prst="rect">
            <a:avLst/>
          </a:prstGeom>
          <a:noFill/>
          <a:ln w="9525">
            <a:noFill/>
            <a:miter lim="800000"/>
            <a:headEnd/>
            <a:tailEnd/>
          </a:ln>
        </p:spPr>
      </p:pic>
      <p:sp>
        <p:nvSpPr>
          <p:cNvPr id="66568" name="Text Box 48"/>
          <p:cNvSpPr txBox="1">
            <a:spLocks noChangeArrowheads="1"/>
          </p:cNvSpPr>
          <p:nvPr/>
        </p:nvSpPr>
        <p:spPr bwMode="auto">
          <a:xfrm>
            <a:off x="1056218" y="5267325"/>
            <a:ext cx="863057" cy="307777"/>
          </a:xfrm>
          <a:prstGeom prst="rect">
            <a:avLst/>
          </a:prstGeom>
          <a:noFill/>
          <a:ln w="38100" algn="ctr">
            <a:noFill/>
            <a:miter lim="800000"/>
            <a:headEnd/>
            <a:tailEnd/>
          </a:ln>
        </p:spPr>
        <p:txBody>
          <a:bodyPr wrap="none" lIns="182880" rIns="182880">
            <a:spAutoFit/>
          </a:bodyPr>
          <a:lstStyle/>
          <a:p>
            <a:pPr algn="ctr"/>
            <a:r>
              <a:rPr lang="en-US" altLang="en-US" sz="1400" b="0"/>
              <a:t>Cert3</a:t>
            </a:r>
          </a:p>
        </p:txBody>
      </p:sp>
      <p:sp>
        <p:nvSpPr>
          <p:cNvPr id="66569" name="Text Box 49"/>
          <p:cNvSpPr txBox="1">
            <a:spLocks noChangeArrowheads="1"/>
          </p:cNvSpPr>
          <p:nvPr/>
        </p:nvSpPr>
        <p:spPr bwMode="auto">
          <a:xfrm>
            <a:off x="1699684" y="5948363"/>
            <a:ext cx="1704634" cy="338554"/>
          </a:xfrm>
          <a:prstGeom prst="rect">
            <a:avLst/>
          </a:prstGeom>
          <a:noFill/>
          <a:ln w="9525" algn="ctr">
            <a:noFill/>
            <a:miter lim="800000"/>
            <a:headEnd/>
            <a:tailEnd/>
          </a:ln>
        </p:spPr>
        <p:txBody>
          <a:bodyPr wrap="none" lIns="182880" rIns="182880">
            <a:spAutoFit/>
          </a:bodyPr>
          <a:lstStyle/>
          <a:p>
            <a:pPr algn="ctr"/>
            <a:r>
              <a:rPr lang="en-US" altLang="en-US" sz="1600" b="0"/>
              <a:t>Base CRL# 1</a:t>
            </a:r>
          </a:p>
        </p:txBody>
      </p:sp>
      <p:pic>
        <p:nvPicPr>
          <p:cNvPr id="66570" name="Picture 50" descr="Validate_CheckMark"/>
          <p:cNvPicPr>
            <a:picLocks noChangeAspect="1" noChangeArrowheads="1"/>
          </p:cNvPicPr>
          <p:nvPr/>
        </p:nvPicPr>
        <p:blipFill>
          <a:blip r:embed="rId6"/>
          <a:srcRect/>
          <a:stretch>
            <a:fillRect/>
          </a:stretch>
        </p:blipFill>
        <p:spPr bwMode="auto">
          <a:xfrm>
            <a:off x="880534" y="5302250"/>
            <a:ext cx="328084" cy="215900"/>
          </a:xfrm>
          <a:prstGeom prst="rect">
            <a:avLst/>
          </a:prstGeom>
          <a:noFill/>
          <a:ln w="9525">
            <a:noFill/>
            <a:miter lim="800000"/>
            <a:headEnd/>
            <a:tailEnd/>
          </a:ln>
        </p:spPr>
      </p:pic>
      <p:sp>
        <p:nvSpPr>
          <p:cNvPr id="66571" name="Line 51"/>
          <p:cNvSpPr>
            <a:spLocks noChangeShapeType="1"/>
          </p:cNvSpPr>
          <p:nvPr/>
        </p:nvSpPr>
        <p:spPr bwMode="auto">
          <a:xfrm flipV="1">
            <a:off x="2614084" y="2960689"/>
            <a:ext cx="0" cy="523875"/>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72" name="Picture 52" descr="abstract_rectangle02_04_blue"/>
          <p:cNvPicPr>
            <a:picLocks noChangeAspect="1" noChangeArrowheads="1"/>
          </p:cNvPicPr>
          <p:nvPr/>
        </p:nvPicPr>
        <p:blipFill>
          <a:blip r:embed="rId4"/>
          <a:srcRect/>
          <a:stretch>
            <a:fillRect/>
          </a:stretch>
        </p:blipFill>
        <p:spPr bwMode="auto">
          <a:xfrm>
            <a:off x="1921934" y="2382838"/>
            <a:ext cx="1367367" cy="569912"/>
          </a:xfrm>
          <a:prstGeom prst="rect">
            <a:avLst/>
          </a:prstGeom>
          <a:noFill/>
          <a:ln w="9525">
            <a:noFill/>
            <a:miter lim="800000"/>
            <a:headEnd/>
            <a:tailEnd/>
          </a:ln>
        </p:spPr>
      </p:pic>
      <p:sp>
        <p:nvSpPr>
          <p:cNvPr id="66573" name="Text Box 53"/>
          <p:cNvSpPr txBox="1">
            <a:spLocks noChangeArrowheads="1"/>
          </p:cNvSpPr>
          <p:nvPr/>
        </p:nvSpPr>
        <p:spPr bwMode="auto">
          <a:xfrm>
            <a:off x="1902885" y="2403476"/>
            <a:ext cx="1084591" cy="523220"/>
          </a:xfrm>
          <a:prstGeom prst="rect">
            <a:avLst/>
          </a:prstGeom>
          <a:noFill/>
          <a:ln w="38100" algn="ctr">
            <a:noFill/>
            <a:miter lim="800000"/>
            <a:headEnd/>
            <a:tailEnd/>
          </a:ln>
        </p:spPr>
        <p:txBody>
          <a:bodyPr wrap="none" lIns="182880" rIns="182880">
            <a:spAutoFit/>
          </a:bodyPr>
          <a:lstStyle/>
          <a:p>
            <a:pPr algn="ctr"/>
            <a:r>
              <a:rPr lang="en-US" altLang="en-US" sz="1400" b="0"/>
              <a:t>Revoke </a:t>
            </a:r>
          </a:p>
          <a:p>
            <a:pPr algn="ctr"/>
            <a:r>
              <a:rPr lang="en-US" altLang="en-US" sz="1400" b="0"/>
              <a:t>Cert5</a:t>
            </a:r>
          </a:p>
        </p:txBody>
      </p:sp>
      <p:pic>
        <p:nvPicPr>
          <p:cNvPr id="66574" name="Picture 54" descr="abstract_rectangle02_04_yellow"/>
          <p:cNvPicPr>
            <a:picLocks noChangeAspect="1" noChangeArrowheads="1"/>
          </p:cNvPicPr>
          <p:nvPr/>
        </p:nvPicPr>
        <p:blipFill>
          <a:blip r:embed="rId3"/>
          <a:srcRect/>
          <a:stretch>
            <a:fillRect/>
          </a:stretch>
        </p:blipFill>
        <p:spPr bwMode="auto">
          <a:xfrm>
            <a:off x="2224617" y="987425"/>
            <a:ext cx="2108200" cy="395288"/>
          </a:xfrm>
          <a:prstGeom prst="rect">
            <a:avLst/>
          </a:prstGeom>
          <a:noFill/>
          <a:ln w="9525">
            <a:noFill/>
            <a:miter lim="800000"/>
            <a:headEnd/>
            <a:tailEnd/>
          </a:ln>
        </p:spPr>
      </p:pic>
      <p:sp>
        <p:nvSpPr>
          <p:cNvPr id="66575" name="Text Box 55"/>
          <p:cNvSpPr txBox="1">
            <a:spLocks noChangeArrowheads="1"/>
          </p:cNvSpPr>
          <p:nvPr/>
        </p:nvSpPr>
        <p:spPr bwMode="auto">
          <a:xfrm>
            <a:off x="2173817" y="1027113"/>
            <a:ext cx="1751120" cy="338554"/>
          </a:xfrm>
          <a:prstGeom prst="rect">
            <a:avLst/>
          </a:prstGeom>
          <a:noFill/>
          <a:ln w="9525" algn="ctr">
            <a:noFill/>
            <a:miter lim="800000"/>
            <a:headEnd/>
            <a:tailEnd/>
          </a:ln>
        </p:spPr>
        <p:txBody>
          <a:bodyPr wrap="none" lIns="182880" rIns="182880">
            <a:spAutoFit/>
          </a:bodyPr>
          <a:lstStyle/>
          <a:p>
            <a:pPr algn="ctr"/>
            <a:r>
              <a:rPr lang="en-US" altLang="en-US" sz="1600" b="0"/>
              <a:t>Delta CRL# 2</a:t>
            </a:r>
          </a:p>
        </p:txBody>
      </p:sp>
      <p:pic>
        <p:nvPicPr>
          <p:cNvPr id="66576" name="Picture 56" descr="Certificate"/>
          <p:cNvPicPr>
            <a:picLocks noChangeAspect="1" noChangeArrowheads="1"/>
          </p:cNvPicPr>
          <p:nvPr/>
        </p:nvPicPr>
        <p:blipFill>
          <a:blip r:embed="rId5"/>
          <a:srcRect/>
          <a:stretch>
            <a:fillRect/>
          </a:stretch>
        </p:blipFill>
        <p:spPr bwMode="auto">
          <a:xfrm>
            <a:off x="3854451" y="2019300"/>
            <a:ext cx="1536700" cy="1023938"/>
          </a:xfrm>
          <a:prstGeom prst="rect">
            <a:avLst/>
          </a:prstGeom>
          <a:noFill/>
          <a:ln w="9525">
            <a:noFill/>
            <a:miter lim="800000"/>
            <a:headEnd/>
            <a:tailEnd/>
          </a:ln>
        </p:spPr>
      </p:pic>
      <p:pic>
        <p:nvPicPr>
          <p:cNvPr id="66577" name="Picture 57" descr="abstract_rectangle02_04_blue"/>
          <p:cNvPicPr>
            <a:picLocks noChangeAspect="1" noChangeArrowheads="1"/>
          </p:cNvPicPr>
          <p:nvPr/>
        </p:nvPicPr>
        <p:blipFill>
          <a:blip r:embed="rId4"/>
          <a:srcRect/>
          <a:stretch>
            <a:fillRect/>
          </a:stretch>
        </p:blipFill>
        <p:spPr bwMode="auto">
          <a:xfrm>
            <a:off x="3913718" y="1574801"/>
            <a:ext cx="1485900" cy="365125"/>
          </a:xfrm>
          <a:prstGeom prst="rect">
            <a:avLst/>
          </a:prstGeom>
          <a:noFill/>
          <a:ln w="9525">
            <a:noFill/>
            <a:miter lim="800000"/>
            <a:headEnd/>
            <a:tailEnd/>
          </a:ln>
        </p:spPr>
      </p:pic>
      <p:sp>
        <p:nvSpPr>
          <p:cNvPr id="66578" name="Text Box 58"/>
          <p:cNvSpPr txBox="1">
            <a:spLocks noChangeArrowheads="1"/>
          </p:cNvSpPr>
          <p:nvPr/>
        </p:nvSpPr>
        <p:spPr bwMode="auto">
          <a:xfrm>
            <a:off x="4252385" y="1639888"/>
            <a:ext cx="863057" cy="307777"/>
          </a:xfrm>
          <a:prstGeom prst="rect">
            <a:avLst/>
          </a:prstGeom>
          <a:noFill/>
          <a:ln w="38100" algn="ctr">
            <a:noFill/>
            <a:miter lim="800000"/>
            <a:headEnd/>
            <a:tailEnd/>
          </a:ln>
        </p:spPr>
        <p:txBody>
          <a:bodyPr wrap="none" lIns="182880" rIns="182880">
            <a:spAutoFit/>
          </a:bodyPr>
          <a:lstStyle/>
          <a:p>
            <a:pPr algn="ctr"/>
            <a:r>
              <a:rPr lang="en-US" altLang="en-US" sz="1400" b="0"/>
              <a:t>Cert5</a:t>
            </a:r>
          </a:p>
        </p:txBody>
      </p:sp>
      <p:pic>
        <p:nvPicPr>
          <p:cNvPr id="66579" name="Picture 59" descr="Validate_CheckMark"/>
          <p:cNvPicPr>
            <a:picLocks noChangeAspect="1" noChangeArrowheads="1"/>
          </p:cNvPicPr>
          <p:nvPr/>
        </p:nvPicPr>
        <p:blipFill>
          <a:blip r:embed="rId6"/>
          <a:srcRect/>
          <a:stretch>
            <a:fillRect/>
          </a:stretch>
        </p:blipFill>
        <p:spPr bwMode="auto">
          <a:xfrm>
            <a:off x="4057651" y="1674813"/>
            <a:ext cx="328083" cy="215900"/>
          </a:xfrm>
          <a:prstGeom prst="rect">
            <a:avLst/>
          </a:prstGeom>
          <a:noFill/>
          <a:ln w="9525">
            <a:noFill/>
            <a:miter lim="800000"/>
            <a:headEnd/>
            <a:tailEnd/>
          </a:ln>
        </p:spPr>
      </p:pic>
      <p:sp>
        <p:nvSpPr>
          <p:cNvPr id="66580" name="Line 60"/>
          <p:cNvSpPr>
            <a:spLocks noChangeShapeType="1"/>
          </p:cNvSpPr>
          <p:nvPr/>
        </p:nvSpPr>
        <p:spPr bwMode="auto">
          <a:xfrm flipV="1">
            <a:off x="6675967" y="2960689"/>
            <a:ext cx="0" cy="523875"/>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81" name="Picture 61" descr="abstract_rectangle02_04_blue"/>
          <p:cNvPicPr>
            <a:picLocks noChangeAspect="1" noChangeArrowheads="1"/>
          </p:cNvPicPr>
          <p:nvPr/>
        </p:nvPicPr>
        <p:blipFill>
          <a:blip r:embed="rId4"/>
          <a:srcRect/>
          <a:stretch>
            <a:fillRect/>
          </a:stretch>
        </p:blipFill>
        <p:spPr bwMode="auto">
          <a:xfrm>
            <a:off x="5983818" y="2382838"/>
            <a:ext cx="1367367" cy="569912"/>
          </a:xfrm>
          <a:prstGeom prst="rect">
            <a:avLst/>
          </a:prstGeom>
          <a:noFill/>
          <a:ln w="9525">
            <a:noFill/>
            <a:miter lim="800000"/>
            <a:headEnd/>
            <a:tailEnd/>
          </a:ln>
        </p:spPr>
      </p:pic>
      <p:sp>
        <p:nvSpPr>
          <p:cNvPr id="66582" name="Text Box 62"/>
          <p:cNvSpPr txBox="1">
            <a:spLocks noChangeArrowheads="1"/>
          </p:cNvSpPr>
          <p:nvPr/>
        </p:nvSpPr>
        <p:spPr bwMode="auto">
          <a:xfrm>
            <a:off x="5964767" y="2403476"/>
            <a:ext cx="1084591" cy="523220"/>
          </a:xfrm>
          <a:prstGeom prst="rect">
            <a:avLst/>
          </a:prstGeom>
          <a:noFill/>
          <a:ln w="38100" algn="ctr">
            <a:noFill/>
            <a:miter lim="800000"/>
            <a:headEnd/>
            <a:tailEnd/>
          </a:ln>
        </p:spPr>
        <p:txBody>
          <a:bodyPr wrap="none" lIns="182880" rIns="182880">
            <a:spAutoFit/>
          </a:bodyPr>
          <a:lstStyle/>
          <a:p>
            <a:pPr algn="ctr"/>
            <a:r>
              <a:rPr lang="en-US" altLang="en-US" sz="1400" b="0"/>
              <a:t>Revoke </a:t>
            </a:r>
          </a:p>
          <a:p>
            <a:pPr algn="ctr"/>
            <a:r>
              <a:rPr lang="en-US" altLang="en-US" sz="1400" b="0"/>
              <a:t>Cert7</a:t>
            </a:r>
          </a:p>
        </p:txBody>
      </p:sp>
      <p:sp>
        <p:nvSpPr>
          <p:cNvPr id="66583" name="Line 63"/>
          <p:cNvSpPr>
            <a:spLocks noChangeShapeType="1"/>
          </p:cNvSpPr>
          <p:nvPr/>
        </p:nvSpPr>
        <p:spPr bwMode="auto">
          <a:xfrm flipH="1" flipV="1">
            <a:off x="8684685" y="2974975"/>
            <a:ext cx="19049" cy="509588"/>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84" name="Picture 64" descr="Certificate"/>
          <p:cNvPicPr>
            <a:picLocks noChangeAspect="1" noChangeArrowheads="1"/>
          </p:cNvPicPr>
          <p:nvPr/>
        </p:nvPicPr>
        <p:blipFill>
          <a:blip r:embed="rId5"/>
          <a:srcRect/>
          <a:stretch>
            <a:fillRect/>
          </a:stretch>
        </p:blipFill>
        <p:spPr bwMode="auto">
          <a:xfrm>
            <a:off x="7893051" y="2019300"/>
            <a:ext cx="1536700" cy="1023938"/>
          </a:xfrm>
          <a:prstGeom prst="rect">
            <a:avLst/>
          </a:prstGeom>
          <a:noFill/>
          <a:ln w="9525">
            <a:noFill/>
            <a:miter lim="800000"/>
            <a:headEnd/>
            <a:tailEnd/>
          </a:ln>
        </p:spPr>
      </p:pic>
      <p:pic>
        <p:nvPicPr>
          <p:cNvPr id="66585" name="Picture 65" descr="abstract_rectangle02_04_blue"/>
          <p:cNvPicPr>
            <a:picLocks noChangeAspect="1" noChangeArrowheads="1"/>
          </p:cNvPicPr>
          <p:nvPr/>
        </p:nvPicPr>
        <p:blipFill>
          <a:blip r:embed="rId4"/>
          <a:srcRect/>
          <a:stretch>
            <a:fillRect/>
          </a:stretch>
        </p:blipFill>
        <p:spPr bwMode="auto">
          <a:xfrm>
            <a:off x="7952318" y="1270001"/>
            <a:ext cx="1485900" cy="669925"/>
          </a:xfrm>
          <a:prstGeom prst="rect">
            <a:avLst/>
          </a:prstGeom>
          <a:noFill/>
          <a:ln w="9525">
            <a:noFill/>
            <a:miter lim="800000"/>
            <a:headEnd/>
            <a:tailEnd/>
          </a:ln>
        </p:spPr>
      </p:pic>
      <p:sp>
        <p:nvSpPr>
          <p:cNvPr id="66586" name="Text Box 66"/>
          <p:cNvSpPr txBox="1">
            <a:spLocks noChangeArrowheads="1"/>
          </p:cNvSpPr>
          <p:nvPr/>
        </p:nvSpPr>
        <p:spPr bwMode="auto">
          <a:xfrm>
            <a:off x="8271934" y="1354139"/>
            <a:ext cx="863057" cy="523220"/>
          </a:xfrm>
          <a:prstGeom prst="rect">
            <a:avLst/>
          </a:prstGeom>
          <a:noFill/>
          <a:ln w="38100" algn="ctr">
            <a:noFill/>
            <a:miter lim="800000"/>
            <a:headEnd/>
            <a:tailEnd/>
          </a:ln>
        </p:spPr>
        <p:txBody>
          <a:bodyPr wrap="none" lIns="182880" rIns="182880">
            <a:spAutoFit/>
          </a:bodyPr>
          <a:lstStyle/>
          <a:p>
            <a:pPr algn="ctr"/>
            <a:r>
              <a:rPr lang="en-US" altLang="en-US" sz="1400" b="0"/>
              <a:t>Cert5</a:t>
            </a:r>
          </a:p>
          <a:p>
            <a:pPr algn="ctr"/>
            <a:r>
              <a:rPr lang="en-US" altLang="en-US" sz="1400" b="0"/>
              <a:t>Cert7</a:t>
            </a:r>
          </a:p>
        </p:txBody>
      </p:sp>
      <p:pic>
        <p:nvPicPr>
          <p:cNvPr id="66587" name="Picture 67" descr="Validate_CheckMark"/>
          <p:cNvPicPr>
            <a:picLocks noChangeAspect="1" noChangeArrowheads="1"/>
          </p:cNvPicPr>
          <p:nvPr/>
        </p:nvPicPr>
        <p:blipFill>
          <a:blip r:embed="rId6"/>
          <a:srcRect/>
          <a:stretch>
            <a:fillRect/>
          </a:stretch>
        </p:blipFill>
        <p:spPr bwMode="auto">
          <a:xfrm>
            <a:off x="8096251" y="1389063"/>
            <a:ext cx="328083" cy="215900"/>
          </a:xfrm>
          <a:prstGeom prst="rect">
            <a:avLst/>
          </a:prstGeom>
          <a:noFill/>
          <a:ln w="9525">
            <a:noFill/>
            <a:miter lim="800000"/>
            <a:headEnd/>
            <a:tailEnd/>
          </a:ln>
        </p:spPr>
      </p:pic>
      <p:pic>
        <p:nvPicPr>
          <p:cNvPr id="66588" name="Picture 68" descr="Validate_CheckMark"/>
          <p:cNvPicPr>
            <a:picLocks noChangeAspect="1" noChangeArrowheads="1"/>
          </p:cNvPicPr>
          <p:nvPr/>
        </p:nvPicPr>
        <p:blipFill>
          <a:blip r:embed="rId6"/>
          <a:srcRect/>
          <a:stretch>
            <a:fillRect/>
          </a:stretch>
        </p:blipFill>
        <p:spPr bwMode="auto">
          <a:xfrm>
            <a:off x="8096251" y="1620838"/>
            <a:ext cx="328083" cy="215900"/>
          </a:xfrm>
          <a:prstGeom prst="rect">
            <a:avLst/>
          </a:prstGeom>
          <a:noFill/>
          <a:ln w="9525">
            <a:noFill/>
            <a:miter lim="800000"/>
            <a:headEnd/>
            <a:tailEnd/>
          </a:ln>
        </p:spPr>
      </p:pic>
      <p:pic>
        <p:nvPicPr>
          <p:cNvPr id="66589" name="Picture 69" descr="abstract_rectangle02_04_yellow"/>
          <p:cNvPicPr>
            <a:picLocks noChangeAspect="1" noChangeArrowheads="1"/>
          </p:cNvPicPr>
          <p:nvPr/>
        </p:nvPicPr>
        <p:blipFill>
          <a:blip r:embed="rId3"/>
          <a:srcRect/>
          <a:stretch>
            <a:fillRect/>
          </a:stretch>
        </p:blipFill>
        <p:spPr bwMode="auto">
          <a:xfrm>
            <a:off x="9694333" y="973139"/>
            <a:ext cx="2108200" cy="395287"/>
          </a:xfrm>
          <a:prstGeom prst="rect">
            <a:avLst/>
          </a:prstGeom>
          <a:noFill/>
          <a:ln w="9525">
            <a:noFill/>
            <a:miter lim="800000"/>
            <a:headEnd/>
            <a:tailEnd/>
          </a:ln>
        </p:spPr>
      </p:pic>
      <p:sp>
        <p:nvSpPr>
          <p:cNvPr id="66590" name="Text Box 70"/>
          <p:cNvSpPr txBox="1">
            <a:spLocks noChangeArrowheads="1"/>
          </p:cNvSpPr>
          <p:nvPr/>
        </p:nvSpPr>
        <p:spPr bwMode="auto">
          <a:xfrm>
            <a:off x="9643533" y="1012825"/>
            <a:ext cx="1751120" cy="338554"/>
          </a:xfrm>
          <a:prstGeom prst="rect">
            <a:avLst/>
          </a:prstGeom>
          <a:noFill/>
          <a:ln w="9525" algn="ctr">
            <a:noFill/>
            <a:miter lim="800000"/>
            <a:headEnd/>
            <a:tailEnd/>
          </a:ln>
        </p:spPr>
        <p:txBody>
          <a:bodyPr wrap="none" lIns="182880" rIns="182880">
            <a:spAutoFit/>
          </a:bodyPr>
          <a:lstStyle/>
          <a:p>
            <a:pPr algn="ctr"/>
            <a:r>
              <a:rPr lang="en-US" altLang="en-US" sz="1600" b="0"/>
              <a:t>Delta CRL# 3</a:t>
            </a:r>
          </a:p>
        </p:txBody>
      </p:sp>
      <p:pic>
        <p:nvPicPr>
          <p:cNvPr id="66591" name="Picture 71" descr="abstract_rectangle02_04_blue"/>
          <p:cNvPicPr>
            <a:picLocks noChangeAspect="1" noChangeArrowheads="1"/>
          </p:cNvPicPr>
          <p:nvPr/>
        </p:nvPicPr>
        <p:blipFill>
          <a:blip r:embed="rId4"/>
          <a:srcRect/>
          <a:stretch>
            <a:fillRect/>
          </a:stretch>
        </p:blipFill>
        <p:spPr bwMode="auto">
          <a:xfrm>
            <a:off x="9736667" y="5202238"/>
            <a:ext cx="1485900" cy="887412"/>
          </a:xfrm>
          <a:prstGeom prst="rect">
            <a:avLst/>
          </a:prstGeom>
          <a:noFill/>
          <a:ln w="9525">
            <a:noFill/>
            <a:miter lim="800000"/>
            <a:headEnd/>
            <a:tailEnd/>
          </a:ln>
        </p:spPr>
      </p:pic>
      <p:sp>
        <p:nvSpPr>
          <p:cNvPr id="66592" name="Line 72"/>
          <p:cNvSpPr>
            <a:spLocks noChangeShapeType="1"/>
          </p:cNvSpPr>
          <p:nvPr/>
        </p:nvSpPr>
        <p:spPr bwMode="auto">
          <a:xfrm>
            <a:off x="10625667" y="3513138"/>
            <a:ext cx="0" cy="725487"/>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93" name="Picture 73" descr="Certificate"/>
          <p:cNvPicPr>
            <a:picLocks noChangeAspect="1" noChangeArrowheads="1"/>
          </p:cNvPicPr>
          <p:nvPr/>
        </p:nvPicPr>
        <p:blipFill>
          <a:blip r:embed="rId5"/>
          <a:srcRect/>
          <a:stretch>
            <a:fillRect/>
          </a:stretch>
        </p:blipFill>
        <p:spPr bwMode="auto">
          <a:xfrm>
            <a:off x="9620251" y="4138614"/>
            <a:ext cx="1536700" cy="1023937"/>
          </a:xfrm>
          <a:prstGeom prst="rect">
            <a:avLst/>
          </a:prstGeom>
          <a:noFill/>
          <a:ln w="9525">
            <a:noFill/>
            <a:miter lim="800000"/>
            <a:headEnd/>
            <a:tailEnd/>
          </a:ln>
        </p:spPr>
      </p:pic>
      <p:sp>
        <p:nvSpPr>
          <p:cNvPr id="66594" name="Text Box 74"/>
          <p:cNvSpPr txBox="1">
            <a:spLocks noChangeArrowheads="1"/>
          </p:cNvSpPr>
          <p:nvPr/>
        </p:nvSpPr>
        <p:spPr bwMode="auto">
          <a:xfrm>
            <a:off x="10056285" y="5267325"/>
            <a:ext cx="863057" cy="738664"/>
          </a:xfrm>
          <a:prstGeom prst="rect">
            <a:avLst/>
          </a:prstGeom>
          <a:noFill/>
          <a:ln w="38100" algn="ctr">
            <a:noFill/>
            <a:miter lim="800000"/>
            <a:headEnd/>
            <a:tailEnd/>
          </a:ln>
        </p:spPr>
        <p:txBody>
          <a:bodyPr wrap="none" lIns="182880" rIns="182880">
            <a:spAutoFit/>
          </a:bodyPr>
          <a:lstStyle/>
          <a:p>
            <a:pPr algn="ctr"/>
            <a:r>
              <a:rPr lang="en-US" altLang="en-US" sz="1400" b="0"/>
              <a:t>Cert3</a:t>
            </a:r>
          </a:p>
          <a:p>
            <a:pPr algn="ctr"/>
            <a:r>
              <a:rPr lang="en-US" altLang="en-US" sz="1400" b="0"/>
              <a:t>Cert5</a:t>
            </a:r>
          </a:p>
          <a:p>
            <a:pPr algn="ctr"/>
            <a:r>
              <a:rPr lang="en-US" altLang="en-US" sz="1400" b="0"/>
              <a:t>Cert7</a:t>
            </a:r>
          </a:p>
        </p:txBody>
      </p:sp>
      <p:pic>
        <p:nvPicPr>
          <p:cNvPr id="66595" name="Picture 75" descr="Validate_CheckMark"/>
          <p:cNvPicPr>
            <a:picLocks noChangeAspect="1" noChangeArrowheads="1"/>
          </p:cNvPicPr>
          <p:nvPr/>
        </p:nvPicPr>
        <p:blipFill>
          <a:blip r:embed="rId6"/>
          <a:srcRect/>
          <a:stretch>
            <a:fillRect/>
          </a:stretch>
        </p:blipFill>
        <p:spPr bwMode="auto">
          <a:xfrm>
            <a:off x="9880601" y="5302250"/>
            <a:ext cx="328084" cy="215900"/>
          </a:xfrm>
          <a:prstGeom prst="rect">
            <a:avLst/>
          </a:prstGeom>
          <a:noFill/>
          <a:ln w="9525">
            <a:noFill/>
            <a:miter lim="800000"/>
            <a:headEnd/>
            <a:tailEnd/>
          </a:ln>
        </p:spPr>
      </p:pic>
      <p:pic>
        <p:nvPicPr>
          <p:cNvPr id="66596" name="Picture 76" descr="Validate_CheckMark"/>
          <p:cNvPicPr>
            <a:picLocks noChangeAspect="1" noChangeArrowheads="1"/>
          </p:cNvPicPr>
          <p:nvPr/>
        </p:nvPicPr>
        <p:blipFill>
          <a:blip r:embed="rId6"/>
          <a:srcRect/>
          <a:stretch>
            <a:fillRect/>
          </a:stretch>
        </p:blipFill>
        <p:spPr bwMode="auto">
          <a:xfrm>
            <a:off x="9880601" y="5534025"/>
            <a:ext cx="328084" cy="215900"/>
          </a:xfrm>
          <a:prstGeom prst="rect">
            <a:avLst/>
          </a:prstGeom>
          <a:noFill/>
          <a:ln w="9525">
            <a:noFill/>
            <a:miter lim="800000"/>
            <a:headEnd/>
            <a:tailEnd/>
          </a:ln>
        </p:spPr>
      </p:pic>
      <p:pic>
        <p:nvPicPr>
          <p:cNvPr id="66597" name="Picture 77" descr="Validate_CheckMark"/>
          <p:cNvPicPr>
            <a:picLocks noChangeAspect="1" noChangeArrowheads="1"/>
          </p:cNvPicPr>
          <p:nvPr/>
        </p:nvPicPr>
        <p:blipFill>
          <a:blip r:embed="rId6"/>
          <a:srcRect/>
          <a:stretch>
            <a:fillRect/>
          </a:stretch>
        </p:blipFill>
        <p:spPr bwMode="auto">
          <a:xfrm>
            <a:off x="9899651" y="5751513"/>
            <a:ext cx="328083" cy="215900"/>
          </a:xfrm>
          <a:prstGeom prst="rect">
            <a:avLst/>
          </a:prstGeom>
          <a:noFill/>
          <a:ln w="9525">
            <a:noFill/>
            <a:miter lim="800000"/>
            <a:headEnd/>
            <a:tailEnd/>
          </a:ln>
        </p:spPr>
      </p:pic>
      <p:sp>
        <p:nvSpPr>
          <p:cNvPr id="66598" name="Text Box 78"/>
          <p:cNvSpPr txBox="1">
            <a:spLocks noChangeArrowheads="1"/>
          </p:cNvSpPr>
          <p:nvPr/>
        </p:nvSpPr>
        <p:spPr bwMode="auto">
          <a:xfrm>
            <a:off x="5444067" y="3602038"/>
            <a:ext cx="938397" cy="369332"/>
          </a:xfrm>
          <a:prstGeom prst="rect">
            <a:avLst/>
          </a:prstGeom>
          <a:noFill/>
          <a:ln w="38100" algn="ctr">
            <a:noFill/>
            <a:miter lim="800000"/>
            <a:headEnd/>
            <a:tailEnd/>
          </a:ln>
        </p:spPr>
        <p:txBody>
          <a:bodyPr wrap="none" lIns="182880" rIns="182880">
            <a:spAutoFit/>
          </a:bodyPr>
          <a:lstStyle/>
          <a:p>
            <a:pPr algn="ctr"/>
            <a:r>
              <a:rPr lang="en-US" altLang="en-US" b="0"/>
              <a:t>Time</a:t>
            </a:r>
          </a:p>
        </p:txBody>
      </p:sp>
      <p:pic>
        <p:nvPicPr>
          <p:cNvPr id="66599" name="Picture 79" descr="abstract_rectangle02_04_yellow"/>
          <p:cNvPicPr>
            <a:picLocks noChangeAspect="1" noChangeArrowheads="1"/>
          </p:cNvPicPr>
          <p:nvPr/>
        </p:nvPicPr>
        <p:blipFill>
          <a:blip r:embed="rId3"/>
          <a:srcRect/>
          <a:stretch>
            <a:fillRect/>
          </a:stretch>
        </p:blipFill>
        <p:spPr bwMode="auto">
          <a:xfrm>
            <a:off x="7507817" y="5910264"/>
            <a:ext cx="2108200" cy="395287"/>
          </a:xfrm>
          <a:prstGeom prst="rect">
            <a:avLst/>
          </a:prstGeom>
          <a:noFill/>
          <a:ln w="9525">
            <a:noFill/>
            <a:miter lim="800000"/>
            <a:headEnd/>
            <a:tailEnd/>
          </a:ln>
        </p:spPr>
      </p:pic>
      <p:sp>
        <p:nvSpPr>
          <p:cNvPr id="66600" name="Text Box 80"/>
          <p:cNvSpPr txBox="1">
            <a:spLocks noChangeArrowheads="1"/>
          </p:cNvSpPr>
          <p:nvPr/>
        </p:nvSpPr>
        <p:spPr bwMode="auto">
          <a:xfrm>
            <a:off x="7486651" y="5949950"/>
            <a:ext cx="1704634" cy="338554"/>
          </a:xfrm>
          <a:prstGeom prst="rect">
            <a:avLst/>
          </a:prstGeom>
          <a:noFill/>
          <a:ln w="9525" algn="ctr">
            <a:noFill/>
            <a:miter lim="800000"/>
            <a:headEnd/>
            <a:tailEnd/>
          </a:ln>
        </p:spPr>
        <p:txBody>
          <a:bodyPr wrap="none" lIns="182880" rIns="182880">
            <a:spAutoFit/>
          </a:bodyPr>
          <a:lstStyle/>
          <a:p>
            <a:pPr algn="ctr"/>
            <a:r>
              <a:rPr lang="en-US" altLang="en-US" sz="1600" b="0"/>
              <a:t>Base CRL# 2</a:t>
            </a:r>
          </a:p>
        </p:txBody>
      </p:sp>
      <p:sp>
        <p:nvSpPr>
          <p:cNvPr id="66601" name="Line 81"/>
          <p:cNvSpPr>
            <a:spLocks noChangeShapeType="1"/>
          </p:cNvSpPr>
          <p:nvPr/>
        </p:nvSpPr>
        <p:spPr bwMode="auto">
          <a:xfrm flipV="1">
            <a:off x="4646084" y="2917825"/>
            <a:ext cx="0" cy="566738"/>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602" name="Picture 82" descr="Validate_Invalid"/>
          <p:cNvPicPr>
            <a:picLocks noChangeAspect="1" noChangeArrowheads="1"/>
          </p:cNvPicPr>
          <p:nvPr/>
        </p:nvPicPr>
        <p:blipFill>
          <a:blip r:embed="rId7"/>
          <a:srcRect/>
          <a:stretch>
            <a:fillRect/>
          </a:stretch>
        </p:blipFill>
        <p:spPr bwMode="auto">
          <a:xfrm>
            <a:off x="1926168" y="2638425"/>
            <a:ext cx="309033" cy="279400"/>
          </a:xfrm>
          <a:prstGeom prst="rect">
            <a:avLst/>
          </a:prstGeom>
          <a:noFill/>
          <a:ln w="9525">
            <a:noFill/>
            <a:miter lim="800000"/>
            <a:headEnd/>
            <a:tailEnd/>
          </a:ln>
        </p:spPr>
      </p:pic>
      <p:pic>
        <p:nvPicPr>
          <p:cNvPr id="66603" name="Picture 83" descr="Validate_Invalid"/>
          <p:cNvPicPr>
            <a:picLocks noChangeAspect="1" noChangeArrowheads="1"/>
          </p:cNvPicPr>
          <p:nvPr/>
        </p:nvPicPr>
        <p:blipFill>
          <a:blip r:embed="rId7"/>
          <a:srcRect/>
          <a:stretch>
            <a:fillRect/>
          </a:stretch>
        </p:blipFill>
        <p:spPr bwMode="auto">
          <a:xfrm>
            <a:off x="5971118" y="2638425"/>
            <a:ext cx="309033" cy="2794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Authority Information Access or AIA Extension</a:t>
            </a:r>
          </a:p>
        </p:txBody>
      </p:sp>
      <p:pic>
        <p:nvPicPr>
          <p:cNvPr id="2050" name="Picture 2"/>
          <p:cNvPicPr>
            <a:picLocks noChangeAspect="1" noChangeArrowheads="1"/>
          </p:cNvPicPr>
          <p:nvPr/>
        </p:nvPicPr>
        <p:blipFill>
          <a:blip r:embed="rId2"/>
          <a:srcRect/>
          <a:stretch>
            <a:fillRect/>
          </a:stretch>
        </p:blipFill>
        <p:spPr bwMode="auto">
          <a:xfrm>
            <a:off x="7010400" y="990600"/>
            <a:ext cx="4495800" cy="5494866"/>
          </a:xfrm>
          <a:prstGeom prst="rect">
            <a:avLst/>
          </a:prstGeom>
          <a:noFill/>
          <a:ln w="9525">
            <a:noFill/>
            <a:miter lim="800000"/>
            <a:headEnd/>
            <a:tailEnd/>
          </a:ln>
          <a:effectLst/>
        </p:spPr>
      </p:pic>
      <p:sp>
        <p:nvSpPr>
          <p:cNvPr id="6" name="Rectangle 5"/>
          <p:cNvSpPr/>
          <p:nvPr/>
        </p:nvSpPr>
        <p:spPr>
          <a:xfrm>
            <a:off x="609600" y="1524000"/>
            <a:ext cx="6096000" cy="2862322"/>
          </a:xfrm>
          <a:prstGeom prst="rect">
            <a:avLst/>
          </a:prstGeom>
        </p:spPr>
        <p:txBody>
          <a:bodyPr>
            <a:spAutoFit/>
          </a:bodyPr>
          <a:lstStyle/>
          <a:p>
            <a:r>
              <a:rPr lang="en-US" b="1" dirty="0"/>
              <a:t>Authority information access locations:</a:t>
            </a:r>
            <a:endParaRPr lang="en-US" dirty="0"/>
          </a:p>
          <a:p>
            <a:endParaRPr lang="en-US" dirty="0"/>
          </a:p>
          <a:p>
            <a:r>
              <a:rPr lang="en-US" dirty="0"/>
              <a:t>Authority information access locations are URLs that are added to a certificate in its authority information access extension. These URLs can be used by an application or service to retrieve the issuing CA certificate. These CA certificates are then used to validate the certificate signature and to build a path to a trusted certificate.</a:t>
            </a:r>
            <a:br>
              <a:rPr lang="en-US" dirty="0"/>
            </a:b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Publishing AIAs and CDPs</a:t>
            </a:r>
          </a:p>
        </p:txBody>
      </p:sp>
      <p:grpSp>
        <p:nvGrpSpPr>
          <p:cNvPr id="3" name="Group 3" descr="In this slide, the Offline Root CA has arrows pointing to External Web server, AD DS, FTP Server, internal web server, and File server. This describes publishing locations where you can publish CRL.&#10;&#10;"/>
          <p:cNvGrpSpPr/>
          <p:nvPr/>
        </p:nvGrpSpPr>
        <p:grpSpPr>
          <a:xfrm>
            <a:off x="504826" y="975399"/>
            <a:ext cx="11355916" cy="5600144"/>
            <a:chOff x="176213" y="877888"/>
            <a:chExt cx="8516937" cy="5600144"/>
          </a:xfrm>
        </p:grpSpPr>
        <p:sp>
          <p:nvSpPr>
            <p:cNvPr id="5" name="TextBox 4"/>
            <p:cNvSpPr txBox="1">
              <a:spLocks noChangeArrowheads="1"/>
            </p:cNvSpPr>
            <p:nvPr/>
          </p:nvSpPr>
          <p:spPr bwMode="auto">
            <a:xfrm>
              <a:off x="458788" y="877888"/>
              <a:ext cx="5150643" cy="18161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buFontTx/>
                <a:buNone/>
              </a:pPr>
              <a:r>
                <a:rPr lang="en-US" sz="2000" b="0" dirty="0"/>
                <a:t>Publish the root certificate CA and URL to:</a:t>
              </a:r>
            </a:p>
            <a:p>
              <a:r>
                <a:rPr lang="en-US" sz="2000" b="0" dirty="0"/>
                <a:t>AD DS</a:t>
              </a:r>
            </a:p>
            <a:p>
              <a:r>
                <a:rPr lang="en-US" sz="2000" b="0" dirty="0"/>
                <a:t>Web servers</a:t>
              </a:r>
            </a:p>
            <a:p>
              <a:r>
                <a:rPr lang="en-US" sz="2000" b="0" dirty="0"/>
                <a:t>FTP servers</a:t>
              </a:r>
            </a:p>
            <a:p>
              <a:r>
                <a:rPr lang="en-US" sz="2000" b="0" dirty="0"/>
                <a:t>File servers</a:t>
              </a:r>
            </a:p>
          </p:txBody>
        </p:sp>
        <p:sp>
          <p:nvSpPr>
            <p:cNvPr id="6" name="Text Box 44"/>
            <p:cNvSpPr txBox="1">
              <a:spLocks noChangeArrowheads="1"/>
            </p:cNvSpPr>
            <p:nvPr/>
          </p:nvSpPr>
          <p:spPr bwMode="auto">
            <a:xfrm>
              <a:off x="7407275" y="2071688"/>
              <a:ext cx="1285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Offline </a:t>
              </a:r>
            </a:p>
            <a:p>
              <a:pPr eaLnBrk="1" hangingPunct="1"/>
              <a:r>
                <a:rPr lang="en-US" b="0" dirty="0">
                  <a:latin typeface="Segoe UI" pitchFamily="34" charset="0"/>
                  <a:ea typeface="Segoe UI" pitchFamily="34" charset="0"/>
                  <a:cs typeface="Segoe UI" pitchFamily="34" charset="0"/>
                </a:rPr>
                <a:t>Root CA</a:t>
              </a:r>
            </a:p>
          </p:txBody>
        </p:sp>
        <p:sp>
          <p:nvSpPr>
            <p:cNvPr id="7" name="Line 47"/>
            <p:cNvSpPr>
              <a:spLocks noChangeShapeType="1"/>
            </p:cNvSpPr>
            <p:nvPr/>
          </p:nvSpPr>
          <p:spPr bwMode="auto">
            <a:xfrm>
              <a:off x="1436688" y="4616450"/>
              <a:ext cx="66770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8" name="Line 49"/>
            <p:cNvSpPr>
              <a:spLocks noChangeShapeType="1"/>
            </p:cNvSpPr>
            <p:nvPr/>
          </p:nvSpPr>
          <p:spPr bwMode="auto">
            <a:xfrm>
              <a:off x="1117600" y="4625975"/>
              <a:ext cx="1889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9" name="Line 50"/>
            <p:cNvSpPr>
              <a:spLocks noChangeShapeType="1"/>
            </p:cNvSpPr>
            <p:nvPr/>
          </p:nvSpPr>
          <p:spPr bwMode="auto">
            <a:xfrm>
              <a:off x="1306513" y="4605338"/>
              <a:ext cx="0" cy="292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0" name="Line 51"/>
            <p:cNvSpPr>
              <a:spLocks noChangeShapeType="1"/>
            </p:cNvSpPr>
            <p:nvPr/>
          </p:nvSpPr>
          <p:spPr bwMode="auto">
            <a:xfrm flipV="1">
              <a:off x="1306513" y="4464050"/>
              <a:ext cx="130175" cy="420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1" name="Line 52"/>
            <p:cNvSpPr>
              <a:spLocks noChangeShapeType="1"/>
            </p:cNvSpPr>
            <p:nvPr/>
          </p:nvSpPr>
          <p:spPr bwMode="auto">
            <a:xfrm>
              <a:off x="1430338" y="4460875"/>
              <a:ext cx="6350" cy="1793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2" name="Line 54"/>
            <p:cNvSpPr>
              <a:spLocks noChangeShapeType="1"/>
            </p:cNvSpPr>
            <p:nvPr/>
          </p:nvSpPr>
          <p:spPr bwMode="auto">
            <a:xfrm flipV="1">
              <a:off x="2771775" y="3914775"/>
              <a:ext cx="0" cy="696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3" name="Line 55"/>
            <p:cNvSpPr>
              <a:spLocks noChangeShapeType="1"/>
            </p:cNvSpPr>
            <p:nvPr/>
          </p:nvSpPr>
          <p:spPr bwMode="auto">
            <a:xfrm flipV="1">
              <a:off x="4637088" y="3898900"/>
              <a:ext cx="0" cy="696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4" name="Line 59"/>
            <p:cNvSpPr>
              <a:spLocks noChangeShapeType="1"/>
            </p:cNvSpPr>
            <p:nvPr/>
          </p:nvSpPr>
          <p:spPr bwMode="auto">
            <a:xfrm>
              <a:off x="6448425" y="3703638"/>
              <a:ext cx="0" cy="901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5" name="Line 60"/>
            <p:cNvSpPr>
              <a:spLocks noChangeShapeType="1"/>
            </p:cNvSpPr>
            <p:nvPr/>
          </p:nvSpPr>
          <p:spPr bwMode="auto">
            <a:xfrm>
              <a:off x="5492750" y="4632325"/>
              <a:ext cx="0" cy="901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6" name="Line 64"/>
            <p:cNvSpPr>
              <a:spLocks noChangeShapeType="1"/>
            </p:cNvSpPr>
            <p:nvPr/>
          </p:nvSpPr>
          <p:spPr bwMode="auto">
            <a:xfrm>
              <a:off x="7423150" y="4632325"/>
              <a:ext cx="0" cy="901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7" name="Text Box 67"/>
            <p:cNvSpPr txBox="1">
              <a:spLocks noChangeArrowheads="1"/>
            </p:cNvSpPr>
            <p:nvPr/>
          </p:nvSpPr>
          <p:spPr bwMode="auto">
            <a:xfrm>
              <a:off x="176213" y="5153025"/>
              <a:ext cx="874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Internet</a:t>
              </a:r>
            </a:p>
          </p:txBody>
        </p:sp>
        <p:sp>
          <p:nvSpPr>
            <p:cNvPr id="18" name="Text Box 68"/>
            <p:cNvSpPr txBox="1">
              <a:spLocks noChangeArrowheads="1"/>
            </p:cNvSpPr>
            <p:nvPr/>
          </p:nvSpPr>
          <p:spPr bwMode="auto">
            <a:xfrm>
              <a:off x="1609725" y="5006975"/>
              <a:ext cx="848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Firewall</a:t>
              </a:r>
            </a:p>
          </p:txBody>
        </p:sp>
        <p:sp>
          <p:nvSpPr>
            <p:cNvPr id="19" name="Text Box 69"/>
            <p:cNvSpPr txBox="1">
              <a:spLocks noChangeArrowheads="1"/>
            </p:cNvSpPr>
            <p:nvPr/>
          </p:nvSpPr>
          <p:spPr bwMode="auto">
            <a:xfrm>
              <a:off x="2901950" y="5006975"/>
              <a:ext cx="848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Firewall</a:t>
              </a:r>
            </a:p>
          </p:txBody>
        </p:sp>
        <p:sp>
          <p:nvSpPr>
            <p:cNvPr id="20" name="Text Box 70"/>
            <p:cNvSpPr txBox="1">
              <a:spLocks noChangeArrowheads="1"/>
            </p:cNvSpPr>
            <p:nvPr/>
          </p:nvSpPr>
          <p:spPr bwMode="auto">
            <a:xfrm>
              <a:off x="1762125" y="2670175"/>
              <a:ext cx="1785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External Web server</a:t>
              </a:r>
            </a:p>
          </p:txBody>
        </p:sp>
        <p:sp>
          <p:nvSpPr>
            <p:cNvPr id="21" name="Text Box 71"/>
            <p:cNvSpPr txBox="1">
              <a:spLocks noChangeArrowheads="1"/>
            </p:cNvSpPr>
            <p:nvPr/>
          </p:nvSpPr>
          <p:spPr bwMode="auto">
            <a:xfrm>
              <a:off x="4027470" y="3465596"/>
              <a:ext cx="937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sz="2400" b="0" dirty="0">
                  <a:latin typeface="Segoe UI" pitchFamily="34" charset="0"/>
                  <a:ea typeface="Segoe UI" pitchFamily="34" charset="0"/>
                  <a:cs typeface="Segoe UI" pitchFamily="34" charset="0"/>
                </a:rPr>
                <a:t>AD DS</a:t>
              </a:r>
            </a:p>
          </p:txBody>
        </p:sp>
        <p:sp>
          <p:nvSpPr>
            <p:cNvPr id="22" name="Text Box 72"/>
            <p:cNvSpPr txBox="1">
              <a:spLocks noChangeArrowheads="1"/>
            </p:cNvSpPr>
            <p:nvPr/>
          </p:nvSpPr>
          <p:spPr bwMode="auto">
            <a:xfrm>
              <a:off x="5937250" y="2725738"/>
              <a:ext cx="1059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FTP server</a:t>
              </a:r>
            </a:p>
          </p:txBody>
        </p:sp>
        <p:sp>
          <p:nvSpPr>
            <p:cNvPr id="23" name="Text Box 73"/>
            <p:cNvSpPr txBox="1">
              <a:spLocks noChangeArrowheads="1"/>
            </p:cNvSpPr>
            <p:nvPr/>
          </p:nvSpPr>
          <p:spPr bwMode="auto">
            <a:xfrm>
              <a:off x="4392613" y="6094413"/>
              <a:ext cx="1761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Internal Web server</a:t>
              </a:r>
            </a:p>
          </p:txBody>
        </p:sp>
        <p:sp>
          <p:nvSpPr>
            <p:cNvPr id="24" name="Text Box 74"/>
            <p:cNvSpPr txBox="1">
              <a:spLocks noChangeArrowheads="1"/>
            </p:cNvSpPr>
            <p:nvPr/>
          </p:nvSpPr>
          <p:spPr bwMode="auto">
            <a:xfrm>
              <a:off x="6826250" y="6108700"/>
              <a:ext cx="1045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File server</a:t>
              </a:r>
            </a:p>
          </p:txBody>
        </p:sp>
        <p:sp>
          <p:nvSpPr>
            <p:cNvPr id="25" name="Line 75"/>
            <p:cNvSpPr>
              <a:spLocks noChangeShapeType="1"/>
            </p:cNvSpPr>
            <p:nvPr/>
          </p:nvSpPr>
          <p:spPr bwMode="auto">
            <a:xfrm flipH="1">
              <a:off x="3106738" y="1665288"/>
              <a:ext cx="4267200" cy="1017587"/>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26" name="Line 76"/>
            <p:cNvSpPr>
              <a:spLocks noChangeShapeType="1"/>
            </p:cNvSpPr>
            <p:nvPr/>
          </p:nvSpPr>
          <p:spPr bwMode="auto">
            <a:xfrm flipH="1">
              <a:off x="4832350" y="1752600"/>
              <a:ext cx="2527300" cy="1247775"/>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27" name="Line 77"/>
            <p:cNvSpPr>
              <a:spLocks noChangeShapeType="1"/>
            </p:cNvSpPr>
            <p:nvPr/>
          </p:nvSpPr>
          <p:spPr bwMode="auto">
            <a:xfrm flipH="1">
              <a:off x="6691313" y="1839913"/>
              <a:ext cx="725487" cy="91281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28" name="Line 79"/>
            <p:cNvSpPr>
              <a:spLocks noChangeShapeType="1"/>
            </p:cNvSpPr>
            <p:nvPr/>
          </p:nvSpPr>
          <p:spPr bwMode="auto">
            <a:xfrm>
              <a:off x="7532688" y="2057400"/>
              <a:ext cx="87312" cy="293211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cxnSp>
          <p:nvCxnSpPr>
            <p:cNvPr id="29" name="Curved Connector 28"/>
            <p:cNvCxnSpPr/>
            <p:nvPr/>
          </p:nvCxnSpPr>
          <p:spPr bwMode="auto">
            <a:xfrm rot="5400000">
              <a:off x="4846239" y="2992040"/>
              <a:ext cx="3685384" cy="1566862"/>
            </a:xfrm>
            <a:prstGeom prst="curvedConnector2">
              <a:avLst/>
            </a:prstGeom>
            <a:gradFill rotWithShape="1">
              <a:gsLst>
                <a:gs pos="0">
                  <a:srgbClr val="E4CD9A"/>
                </a:gs>
                <a:gs pos="100000">
                  <a:srgbClr val="EEEFD7"/>
                </a:gs>
              </a:gsLst>
              <a:lin ang="2700000" scaled="1"/>
            </a:gradFill>
            <a:ln w="38100" cap="flat" cmpd="sng" algn="ctr">
              <a:solidFill>
                <a:schemeClr val="tx1"/>
              </a:solidFill>
              <a:prstDash val="sysDot"/>
              <a:round/>
              <a:headEnd type="none" w="med" len="med"/>
              <a:tailEnd type="triangle" w="med" len="med"/>
            </a:ln>
            <a:effectLst/>
          </p:spPr>
        </p:cxnSp>
        <p:pic>
          <p:nvPicPr>
            <p:cNvPr id="30" name="Picture 29" descr="C:\Users\Sally\Desktop\ID Resources\LeX Graphics 7_2013\globe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61" y="4172744"/>
              <a:ext cx="877888" cy="8778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7263" y="1058097"/>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493" y="1286867"/>
              <a:ext cx="713438" cy="75684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1956" y="3095445"/>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9038" y="3034744"/>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7788" y="5050632"/>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625" y="5051227"/>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Sally\Desktop\ID Resources\LeX Graphics 7_2013\globe_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926" y="5376307"/>
              <a:ext cx="599324" cy="5993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Sally\Desktop\ID Resources\LeX Graphics 7_2013\globe_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2288" y="3315451"/>
              <a:ext cx="599324" cy="5993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Sally\Desktop\ID Resources\LeX Graphics 7_2013\firewa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4109" y="4178718"/>
              <a:ext cx="904391" cy="9072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C:\Users\Sally\Desktop\ID Resources\LeX Graphics 7_2013\firewa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7896" y="4140244"/>
              <a:ext cx="904391" cy="9072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9271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AIA and CDP extensions</a:t>
            </a:r>
          </a:p>
        </p:txBody>
      </p:sp>
      <p:pic>
        <p:nvPicPr>
          <p:cNvPr id="1026" name="Picture 2"/>
          <p:cNvPicPr>
            <a:picLocks noChangeAspect="1" noChangeArrowheads="1"/>
          </p:cNvPicPr>
          <p:nvPr/>
        </p:nvPicPr>
        <p:blipFill>
          <a:blip r:embed="rId2"/>
          <a:srcRect/>
          <a:stretch>
            <a:fillRect/>
          </a:stretch>
        </p:blipFill>
        <p:spPr bwMode="auto">
          <a:xfrm>
            <a:off x="761999" y="1295400"/>
            <a:ext cx="4943573" cy="4724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019800" y="1219200"/>
            <a:ext cx="5257800" cy="488408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76400"/>
            <a:ext cx="12192000" cy="3962400"/>
          </a:xfrm>
          <a:prstGeom prst="rect">
            <a:avLst/>
          </a:prstGeom>
          <a:noFill/>
          <a:ln w="9525">
            <a:noFill/>
            <a:miter lim="800000"/>
            <a:headEnd/>
            <a:tailEnd/>
          </a:ln>
          <a:effectLst/>
        </p:spPr>
      </p:pic>
      <p:sp>
        <p:nvSpPr>
          <p:cNvPr id="5" name="TextBox 4"/>
          <p:cNvSpPr txBox="1"/>
          <p:nvPr/>
        </p:nvSpPr>
        <p:spPr>
          <a:xfrm>
            <a:off x="4419600" y="2819400"/>
            <a:ext cx="7391400" cy="1323439"/>
          </a:xfrm>
          <a:prstGeom prst="rect">
            <a:avLst/>
          </a:prstGeom>
          <a:noFill/>
        </p:spPr>
        <p:txBody>
          <a:bodyPr wrap="square" rtlCol="0">
            <a:spAutoFit/>
          </a:bodyPr>
          <a:lstStyle/>
          <a:p>
            <a:r>
              <a:rPr lang="en-US" sz="4000" dirty="0">
                <a:solidFill>
                  <a:schemeClr val="bg1"/>
                </a:solidFill>
              </a:rPr>
              <a:t> New Roles in Certificate 		Services</a:t>
            </a:r>
            <a:endParaRPr lang="en-US"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t>Network Device Enrollment Service</a:t>
            </a:r>
          </a:p>
        </p:txBody>
      </p:sp>
      <p:pic>
        <p:nvPicPr>
          <p:cNvPr id="45059" name="Content Placeholder 3"/>
          <p:cNvPicPr>
            <a:picLocks noGrp="1" noChangeAspect="1"/>
          </p:cNvPicPr>
          <p:nvPr>
            <p:ph idx="1"/>
          </p:nvPr>
        </p:nvPicPr>
        <p:blipFill>
          <a:blip r:embed="rId3"/>
          <a:srcRect/>
          <a:stretch>
            <a:fillRect/>
          </a:stretch>
        </p:blipFill>
        <p:spPr>
          <a:xfrm>
            <a:off x="2766484" y="700088"/>
            <a:ext cx="6635749" cy="5472112"/>
          </a:xfrm>
        </p:spPr>
      </p:pic>
      <p:sp>
        <p:nvSpPr>
          <p:cNvPr id="4" name="Rectangle 3"/>
          <p:cNvSpPr/>
          <p:nvPr/>
        </p:nvSpPr>
        <p:spPr>
          <a:xfrm>
            <a:off x="4191000" y="2590800"/>
            <a:ext cx="5525423" cy="246221"/>
          </a:xfrm>
          <a:prstGeom prst="rect">
            <a:avLst/>
          </a:prstGeom>
        </p:spPr>
        <p:txBody>
          <a:bodyPr wrap="square">
            <a:spAutoFit/>
          </a:bodyPr>
          <a:lstStyle/>
          <a:p>
            <a:r>
              <a:rPr lang="en-US" sz="1000" u="sng" dirty="0"/>
              <a:t>https://&lt;ServerName&gt;/certsrv/mscep_admin</a:t>
            </a:r>
            <a:endParaRPr lang="en-US" sz="1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Hands On: Configuring NDES</a:t>
            </a:r>
          </a:p>
        </p:txBody>
      </p:sp>
      <p:pic>
        <p:nvPicPr>
          <p:cNvPr id="47107" name="Content Placeholder 3"/>
          <p:cNvPicPr>
            <a:picLocks noGrp="1" noChangeAspect="1"/>
          </p:cNvPicPr>
          <p:nvPr>
            <p:ph idx="1"/>
          </p:nvPr>
        </p:nvPicPr>
        <p:blipFill>
          <a:blip r:embed="rId3"/>
          <a:srcRect/>
          <a:stretch>
            <a:fillRect/>
          </a:stretch>
        </p:blipFill>
        <p:spPr>
          <a:xfrm>
            <a:off x="990600" y="1600200"/>
            <a:ext cx="9859434" cy="4682488"/>
          </a:xfrm>
        </p:spPr>
      </p:pic>
      <p:sp>
        <p:nvSpPr>
          <p:cNvPr id="4" name="Rectangle 3"/>
          <p:cNvSpPr/>
          <p:nvPr/>
        </p:nvSpPr>
        <p:spPr>
          <a:xfrm>
            <a:off x="685800" y="914400"/>
            <a:ext cx="4152099" cy="369332"/>
          </a:xfrm>
          <a:prstGeom prst="rect">
            <a:avLst/>
          </a:prstGeom>
        </p:spPr>
        <p:txBody>
          <a:bodyPr wrap="none">
            <a:spAutoFit/>
          </a:bodyPr>
          <a:lstStyle/>
          <a:p>
            <a:r>
              <a:rPr lang="en-US" altLang="en-US" dirty="0"/>
              <a:t>Pre-requisite for NDES installation</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t>Hands On: Configuring NDES</a:t>
            </a:r>
          </a:p>
        </p:txBody>
      </p:sp>
      <p:pic>
        <p:nvPicPr>
          <p:cNvPr id="5" name="Picture 4">
            <a:extLst>
              <a:ext uri="{FF2B5EF4-FFF2-40B4-BE49-F238E27FC236}">
                <a16:creationId xmlns:a16="http://schemas.microsoft.com/office/drawing/2014/main" id="{1B4291CE-B8CF-F441-8DF9-D1A6AD3B8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320799"/>
            <a:ext cx="8248650" cy="463375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br>
              <a:rPr lang="en-US" altLang="en-US" b="1"/>
            </a:br>
            <a:r>
              <a:rPr lang="en-US" altLang="en-US" b="1"/>
              <a:t>Certificate enrollment without CEP / CES</a:t>
            </a:r>
            <a:br>
              <a:rPr lang="en-US" altLang="en-US" b="1"/>
            </a:br>
            <a:endParaRPr lang="en-US" altLang="en-US"/>
          </a:p>
        </p:txBody>
      </p:sp>
      <p:pic>
        <p:nvPicPr>
          <p:cNvPr id="52227" name="Content Placeholder 3" descr="legacy_cert.PNG"/>
          <p:cNvPicPr>
            <a:picLocks noGrp="1" noChangeAspect="1"/>
          </p:cNvPicPr>
          <p:nvPr>
            <p:ph idx="1"/>
          </p:nvPr>
        </p:nvPicPr>
        <p:blipFill>
          <a:blip r:embed="rId3"/>
          <a:srcRect/>
          <a:stretch>
            <a:fillRect/>
          </a:stretch>
        </p:blipFill>
        <p:spPr>
          <a:xfrm>
            <a:off x="573617" y="1755776"/>
            <a:ext cx="11300883" cy="394811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Components of a PKI Solution</a:t>
            </a:r>
          </a:p>
        </p:txBody>
      </p:sp>
      <p:sp>
        <p:nvSpPr>
          <p:cNvPr id="4" name="AutoShape 111"/>
          <p:cNvSpPr>
            <a:spLocks noChangeArrowheads="1"/>
          </p:cNvSpPr>
          <p:nvPr/>
        </p:nvSpPr>
        <p:spPr bwMode="auto">
          <a:xfrm>
            <a:off x="452967" y="1347788"/>
            <a:ext cx="11349567" cy="3854450"/>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5" name="Text Box 59"/>
          <p:cNvSpPr txBox="1">
            <a:spLocks noChangeArrowheads="1"/>
          </p:cNvSpPr>
          <p:nvPr/>
        </p:nvSpPr>
        <p:spPr bwMode="auto">
          <a:xfrm>
            <a:off x="1600523" y="2670175"/>
            <a:ext cx="979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itchFamily="34" charset="0"/>
                <a:ea typeface="Segoe UI" pitchFamily="34" charset="0"/>
                <a:cs typeface="Segoe UI" pitchFamily="34" charset="0"/>
              </a:rPr>
              <a:t>CA</a:t>
            </a:r>
          </a:p>
        </p:txBody>
      </p:sp>
      <p:sp>
        <p:nvSpPr>
          <p:cNvPr id="6" name="AutoShape 60"/>
          <p:cNvSpPr>
            <a:spLocks noChangeArrowheads="1"/>
          </p:cNvSpPr>
          <p:nvPr/>
        </p:nvSpPr>
        <p:spPr bwMode="auto">
          <a:xfrm>
            <a:off x="874185" y="1457326"/>
            <a:ext cx="2432049" cy="1706563"/>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7" name="Text Box 62"/>
          <p:cNvSpPr txBox="1">
            <a:spLocks noChangeArrowheads="1"/>
          </p:cNvSpPr>
          <p:nvPr/>
        </p:nvSpPr>
        <p:spPr bwMode="auto">
          <a:xfrm>
            <a:off x="3945781" y="2543854"/>
            <a:ext cx="18363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Digital Certificates</a:t>
            </a:r>
          </a:p>
        </p:txBody>
      </p:sp>
      <p:sp>
        <p:nvSpPr>
          <p:cNvPr id="8" name="AutoShape 67"/>
          <p:cNvSpPr>
            <a:spLocks noChangeArrowheads="1"/>
          </p:cNvSpPr>
          <p:nvPr/>
        </p:nvSpPr>
        <p:spPr bwMode="auto">
          <a:xfrm>
            <a:off x="3598333" y="1458913"/>
            <a:ext cx="2432051"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9" name="Text Box 73"/>
          <p:cNvSpPr txBox="1">
            <a:spLocks noChangeArrowheads="1"/>
          </p:cNvSpPr>
          <p:nvPr/>
        </p:nvSpPr>
        <p:spPr bwMode="auto">
          <a:xfrm>
            <a:off x="8937622" y="2543854"/>
            <a:ext cx="25315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CRLs and Online Responders</a:t>
            </a:r>
          </a:p>
        </p:txBody>
      </p:sp>
      <p:sp>
        <p:nvSpPr>
          <p:cNvPr id="10" name="AutoShape 74"/>
          <p:cNvSpPr>
            <a:spLocks noChangeArrowheads="1"/>
          </p:cNvSpPr>
          <p:nvPr/>
        </p:nvSpPr>
        <p:spPr bwMode="auto">
          <a:xfrm>
            <a:off x="8987367" y="1466851"/>
            <a:ext cx="2432051" cy="1706563"/>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1" name="Text Box 78"/>
          <p:cNvSpPr txBox="1">
            <a:spLocks noChangeArrowheads="1"/>
          </p:cNvSpPr>
          <p:nvPr/>
        </p:nvSpPr>
        <p:spPr bwMode="auto">
          <a:xfrm>
            <a:off x="6406587" y="2535680"/>
            <a:ext cx="24151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Certificate Templates</a:t>
            </a:r>
          </a:p>
        </p:txBody>
      </p:sp>
      <p:sp>
        <p:nvSpPr>
          <p:cNvPr id="12" name="AutoShape 79"/>
          <p:cNvSpPr>
            <a:spLocks noChangeArrowheads="1"/>
          </p:cNvSpPr>
          <p:nvPr/>
        </p:nvSpPr>
        <p:spPr bwMode="auto">
          <a:xfrm>
            <a:off x="6299200" y="1468438"/>
            <a:ext cx="2432051"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3" name="AutoShape 85"/>
          <p:cNvSpPr>
            <a:spLocks noChangeArrowheads="1"/>
          </p:cNvSpPr>
          <p:nvPr/>
        </p:nvSpPr>
        <p:spPr bwMode="auto">
          <a:xfrm>
            <a:off x="2188633" y="3309938"/>
            <a:ext cx="2432051"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4" name="Text Box 86"/>
          <p:cNvSpPr txBox="1">
            <a:spLocks noChangeArrowheads="1"/>
          </p:cNvSpPr>
          <p:nvPr/>
        </p:nvSpPr>
        <p:spPr bwMode="auto">
          <a:xfrm>
            <a:off x="4856183" y="4180707"/>
            <a:ext cx="26394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Certificates and CA Management Tools</a:t>
            </a:r>
          </a:p>
        </p:txBody>
      </p:sp>
      <p:sp>
        <p:nvSpPr>
          <p:cNvPr id="15" name="AutoShape 94"/>
          <p:cNvSpPr>
            <a:spLocks noChangeArrowheads="1"/>
          </p:cNvSpPr>
          <p:nvPr/>
        </p:nvSpPr>
        <p:spPr bwMode="auto">
          <a:xfrm>
            <a:off x="4919133" y="3327401"/>
            <a:ext cx="2432051" cy="1706563"/>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6" name="Text Box 106"/>
          <p:cNvSpPr txBox="1">
            <a:spLocks noChangeArrowheads="1"/>
          </p:cNvSpPr>
          <p:nvPr/>
        </p:nvSpPr>
        <p:spPr bwMode="auto">
          <a:xfrm>
            <a:off x="7865216" y="4457705"/>
            <a:ext cx="21249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AIA and CDPs</a:t>
            </a:r>
          </a:p>
        </p:txBody>
      </p:sp>
      <p:sp>
        <p:nvSpPr>
          <p:cNvPr id="17" name="AutoShape 107"/>
          <p:cNvSpPr>
            <a:spLocks noChangeArrowheads="1"/>
          </p:cNvSpPr>
          <p:nvPr/>
        </p:nvSpPr>
        <p:spPr bwMode="auto">
          <a:xfrm>
            <a:off x="7647518" y="3341688"/>
            <a:ext cx="2432049"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8" name="Text Box 84"/>
          <p:cNvSpPr txBox="1">
            <a:spLocks noChangeArrowheads="1"/>
          </p:cNvSpPr>
          <p:nvPr/>
        </p:nvSpPr>
        <p:spPr bwMode="auto">
          <a:xfrm>
            <a:off x="1863223" y="4198198"/>
            <a:ext cx="30828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Public Key–Enabled Applications and Services</a:t>
            </a:r>
          </a:p>
        </p:txBody>
      </p:sp>
      <p:grpSp>
        <p:nvGrpSpPr>
          <p:cNvPr id="3" name="Group 18"/>
          <p:cNvGrpSpPr/>
          <p:nvPr/>
        </p:nvGrpSpPr>
        <p:grpSpPr>
          <a:xfrm>
            <a:off x="1339115" y="1590771"/>
            <a:ext cx="1470035" cy="1096962"/>
            <a:chOff x="1004336" y="1590771"/>
            <a:chExt cx="1102526" cy="1096962"/>
          </a:xfrm>
        </p:grpSpPr>
        <p:pic>
          <p:nvPicPr>
            <p:cNvPr id="20" name="Picture 19"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21"/>
          <p:cNvGrpSpPr/>
          <p:nvPr/>
        </p:nvGrpSpPr>
        <p:grpSpPr>
          <a:xfrm>
            <a:off x="4083998" y="1561786"/>
            <a:ext cx="1316380" cy="984607"/>
            <a:chOff x="2959336" y="1703126"/>
            <a:chExt cx="987285" cy="984607"/>
          </a:xfrm>
        </p:grpSpPr>
        <p:pic>
          <p:nvPicPr>
            <p:cNvPr id="23" name="Picture 22"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336" y="1703126"/>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2045" y="1858732"/>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9316" y="2054090"/>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5"/>
          <p:cNvGrpSpPr/>
          <p:nvPr/>
        </p:nvGrpSpPr>
        <p:grpSpPr>
          <a:xfrm>
            <a:off x="6876056" y="1543112"/>
            <a:ext cx="1309664" cy="1024120"/>
            <a:chOff x="5157042" y="1627192"/>
            <a:chExt cx="982248" cy="1024120"/>
          </a:xfrm>
        </p:grpSpPr>
        <p:pic>
          <p:nvPicPr>
            <p:cNvPr id="27" name="Picture 26" descr="C:\Users\Sally\Desktop\ID Resources\LeX Graphics 7_2013\Document_list_check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042" y="1627192"/>
              <a:ext cx="612345" cy="10241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1985" y="196333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8"/>
          <p:cNvGrpSpPr/>
          <p:nvPr/>
        </p:nvGrpSpPr>
        <p:grpSpPr>
          <a:xfrm>
            <a:off x="9386754" y="1561787"/>
            <a:ext cx="1385037" cy="987669"/>
            <a:chOff x="7040065" y="1561786"/>
            <a:chExt cx="1038778" cy="987669"/>
          </a:xfrm>
        </p:grpSpPr>
        <p:pic>
          <p:nvPicPr>
            <p:cNvPr id="30" name="Picture 29" descr="C:\Users\Sally\Desktop\ID Resources\LeX Graphics 7_2013\Document_code_binary.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0065" y="1561786"/>
              <a:ext cx="590550" cy="9876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1538" y="1912750"/>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31"/>
          <p:cNvGrpSpPr/>
          <p:nvPr/>
        </p:nvGrpSpPr>
        <p:grpSpPr>
          <a:xfrm>
            <a:off x="2652920" y="3383019"/>
            <a:ext cx="1306065" cy="919751"/>
            <a:chOff x="1989689" y="3383018"/>
            <a:chExt cx="979549" cy="919751"/>
          </a:xfrm>
        </p:grpSpPr>
        <p:pic>
          <p:nvPicPr>
            <p:cNvPr id="33" name="Picture 32" descr="C:\Users\Sally\Desktop\ID Resources\LeX Graphics 7_2013\applica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2478" y="3383018"/>
              <a:ext cx="896760" cy="8456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ke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89689" y="3623598"/>
              <a:ext cx="234346" cy="5330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security_unlock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8625" y="3805861"/>
              <a:ext cx="318840" cy="4969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5"/>
          <p:cNvGrpSpPr/>
          <p:nvPr/>
        </p:nvGrpSpPr>
        <p:grpSpPr>
          <a:xfrm>
            <a:off x="5254823" y="3383019"/>
            <a:ext cx="1703431" cy="919753"/>
            <a:chOff x="3751627" y="3383018"/>
            <a:chExt cx="1277573" cy="919753"/>
          </a:xfrm>
        </p:grpSpPr>
        <p:grpSp>
          <p:nvGrpSpPr>
            <p:cNvPr id="36" name="Group 36"/>
            <p:cNvGrpSpPr/>
            <p:nvPr/>
          </p:nvGrpSpPr>
          <p:grpSpPr>
            <a:xfrm>
              <a:off x="4117189" y="3518432"/>
              <a:ext cx="912011" cy="770023"/>
              <a:chOff x="1004336" y="1590771"/>
              <a:chExt cx="1102526" cy="1096962"/>
            </a:xfrm>
          </p:grpSpPr>
          <p:pic>
            <p:nvPicPr>
              <p:cNvPr id="43" name="Picture 42" descr="C:\Users\Sally\Desktop\ID Resources\LeX Graphics 7_2013\serv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C:\Users\Sally\Desktop\ID Resources\LeX Graphics 7_2013\certificat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7"/>
            <p:cNvGrpSpPr/>
            <p:nvPr/>
          </p:nvGrpSpPr>
          <p:grpSpPr>
            <a:xfrm>
              <a:off x="3751627" y="3663060"/>
              <a:ext cx="621300" cy="639711"/>
              <a:chOff x="2959336" y="1703126"/>
              <a:chExt cx="979225" cy="1015353"/>
            </a:xfrm>
          </p:grpSpPr>
          <p:pic>
            <p:nvPicPr>
              <p:cNvPr id="40" name="Picture 39" descr="C:\Users\Sally\Desktop\ID Resources\LeX Graphics 7_2013\certifica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59336" y="1703126"/>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C:\Users\Sally\Desktop\ID Resources\LeX Graphics 7_2013\certifica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4749" y="1875586"/>
                <a:ext cx="597304" cy="6336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Sally\Desktop\ID Resources\LeX Graphics 7_2013\certifica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1255" y="2084835"/>
                <a:ext cx="597306" cy="633644"/>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C:\Users\Sally\Desktop\ID Resources\LeX Graphics 7_2013\tools.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2667" y="3383018"/>
              <a:ext cx="338590" cy="464503"/>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44" descr="C:\Users\Sally\Desktop\ID Resources\LeX Graphics 7_2013\globe_B.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8066" y="3502217"/>
            <a:ext cx="1250951" cy="93821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45"/>
          <p:cNvGrpSpPr/>
          <p:nvPr/>
        </p:nvGrpSpPr>
        <p:grpSpPr>
          <a:xfrm>
            <a:off x="8069541" y="3858237"/>
            <a:ext cx="746884" cy="625396"/>
            <a:chOff x="2959336" y="1703126"/>
            <a:chExt cx="987285" cy="984607"/>
          </a:xfrm>
        </p:grpSpPr>
        <p:pic>
          <p:nvPicPr>
            <p:cNvPr id="47" name="Picture 46" descr="C:\Users\Sally\Desktop\ID Resources\LeX Graphics 7_2013\certificat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59336" y="1703126"/>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C:\Users\Sally\Desktop\ID Resources\LeX Graphics 7_2013\certificat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92045" y="1858732"/>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C:\Users\Sally\Desktop\ID Resources\LeX Graphics 7_2013\certificat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316" y="2054090"/>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9"/>
          <p:cNvGrpSpPr/>
          <p:nvPr/>
        </p:nvGrpSpPr>
        <p:grpSpPr>
          <a:xfrm>
            <a:off x="8988276" y="3761754"/>
            <a:ext cx="651449" cy="653363"/>
            <a:chOff x="6696306" y="1561786"/>
            <a:chExt cx="934309" cy="1046710"/>
          </a:xfrm>
        </p:grpSpPr>
        <p:pic>
          <p:nvPicPr>
            <p:cNvPr id="51" name="Picture 50" descr="C:\Users\Sally\Desktop\ID Resources\LeX Graphics 7_2013\Document_code_binary.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40065" y="1561786"/>
              <a:ext cx="590550" cy="9876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C:\Users\Sally\Desktop\ID Resources\LeX Graphics 7_2013\certificate.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96306" y="1974853"/>
              <a:ext cx="597306"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52"/>
          <p:cNvGrpSpPr/>
          <p:nvPr/>
        </p:nvGrpSpPr>
        <p:grpSpPr>
          <a:xfrm>
            <a:off x="9287208" y="4991166"/>
            <a:ext cx="2444985" cy="1696449"/>
            <a:chOff x="2072478" y="3383018"/>
            <a:chExt cx="915952" cy="917430"/>
          </a:xfrm>
        </p:grpSpPr>
        <p:pic>
          <p:nvPicPr>
            <p:cNvPr id="54" name="Picture 53" descr="C:\Users\Sally\Desktop\ID Resources\LeX Graphics 7_2013\applicati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2478" y="3383018"/>
              <a:ext cx="896760" cy="8456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Users\Sally\Desktop\ID Resources\LeX Graphics 7_2013\key.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54084" y="3767384"/>
              <a:ext cx="234346" cy="53306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descr="C:\Users\Sally\Desktop\ID Resources\LeX Graphics 7_2013\error.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81896" y="4158386"/>
            <a:ext cx="204859" cy="1536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C:\Users\Sally\Desktop\ID Resources\LeX Graphics 7_2013\error.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484085" y="2175013"/>
            <a:ext cx="234697" cy="17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79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b="1"/>
              <a:t>Certificate enrollment with CEP / CES</a:t>
            </a:r>
            <a:br>
              <a:rPr lang="en-US" altLang="en-US" b="1"/>
            </a:br>
            <a:endParaRPr lang="en-US" altLang="en-US"/>
          </a:p>
        </p:txBody>
      </p:sp>
      <p:pic>
        <p:nvPicPr>
          <p:cNvPr id="54275" name="Content Placeholder 3" descr="with cep.PNG"/>
          <p:cNvPicPr>
            <a:picLocks noGrp="1" noChangeAspect="1"/>
          </p:cNvPicPr>
          <p:nvPr>
            <p:ph idx="1"/>
          </p:nvPr>
        </p:nvPicPr>
        <p:blipFill>
          <a:blip r:embed="rId3"/>
          <a:srcRect/>
          <a:stretch>
            <a:fillRect/>
          </a:stretch>
        </p:blipFill>
        <p:spPr>
          <a:xfrm>
            <a:off x="626534" y="1379539"/>
            <a:ext cx="11142133" cy="4048125"/>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a:t>Certificate Enrollment Service (CES)</a:t>
            </a:r>
          </a:p>
        </p:txBody>
      </p:sp>
      <p:sp>
        <p:nvSpPr>
          <p:cNvPr id="51203" name="Content Placeholder 2"/>
          <p:cNvSpPr>
            <a:spLocks noGrp="1"/>
          </p:cNvSpPr>
          <p:nvPr>
            <p:ph idx="1"/>
          </p:nvPr>
        </p:nvSpPr>
        <p:spPr/>
        <p:txBody>
          <a:bodyPr/>
          <a:lstStyle/>
          <a:p>
            <a:pPr eaLnBrk="1" hangingPunct="1"/>
            <a:endParaRPr lang="en-US" altLang="en-US"/>
          </a:p>
          <a:p>
            <a:pPr eaLnBrk="1" hangingPunct="1"/>
            <a:r>
              <a:rPr lang="en-US" altLang="en-US"/>
              <a:t>CES is another web service that allows users and computers to perform certificate enrollment by using the HTTPS protocol.</a:t>
            </a:r>
          </a:p>
          <a:p>
            <a:pPr eaLnBrk="1" hangingPunct="1"/>
            <a:r>
              <a:rPr lang="en-US" altLang="en-US"/>
              <a:t>Together with the CEP web service, CES enables policy-based certificate enrollment when the client computer is not a member of a domain or when a domain member is not connected to the domain.</a:t>
            </a:r>
          </a:p>
          <a:p>
            <a:pPr eaLnBrk="1" hangingPunct="1"/>
            <a:r>
              <a:rPr lang="en-US" altLang="en-US"/>
              <a:t>CEP/CES also enables cross-forest policy-based certificate enrollment for Windows 7 or Windows Server 2008 R2 clients</a:t>
            </a:r>
          </a:p>
          <a:p>
            <a:pPr eaLnBrk="1" hangingPunct="1"/>
            <a:r>
              <a:rPr lang="en-US" altLang="en-US"/>
              <a:t>CES role will require Kerberos delegation to be configured because it impersonates the user to the CA DCOM interface.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a:t>Certificate Enrollment Policy (CEP)</a:t>
            </a:r>
          </a:p>
        </p:txBody>
      </p:sp>
      <p:sp>
        <p:nvSpPr>
          <p:cNvPr id="50179" name="Content Placeholder 2"/>
          <p:cNvSpPr>
            <a:spLocks noGrp="1"/>
          </p:cNvSpPr>
          <p:nvPr>
            <p:ph idx="1"/>
          </p:nvPr>
        </p:nvSpPr>
        <p:spPr/>
        <p:txBody>
          <a:bodyPr/>
          <a:lstStyle/>
          <a:p>
            <a:pPr eaLnBrk="1" hangingPunct="1"/>
            <a:endParaRPr lang="en-US" altLang="en-US" dirty="0"/>
          </a:p>
          <a:p>
            <a:pPr eaLnBrk="1" hangingPunct="1"/>
            <a:r>
              <a:rPr lang="en-US" altLang="en-US" dirty="0"/>
              <a:t>CEP is a web service that enables users and computers to obtain certificate enrollment policy information. This information includes what types of certificates can be requested and which CAs can issue them.</a:t>
            </a:r>
          </a:p>
          <a:p>
            <a:pPr eaLnBrk="1" hangingPunct="1"/>
            <a:r>
              <a:rPr lang="en-US" altLang="en-US" dirty="0"/>
              <a:t>Only available on Windows Server 2008 R2 above and the only clients that are capable of requesting certificates via CEP and CES is Windows 7 and Windows Server 2008 R2 above</a:t>
            </a:r>
          </a:p>
          <a:p>
            <a:pPr eaLnBrk="1" hangingPunct="1"/>
            <a:r>
              <a:rPr lang="en-US" altLang="en-US" dirty="0"/>
              <a:t>Roles can be used with Windows Server 2003, 2008, 2008R2 and 2012R2 Certification Authorities (CA).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Configuring CEP and CES</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t>In this demonstration, you will see how to configure CES and CEP servers</a:t>
            </a:r>
          </a:p>
        </p:txBody>
      </p:sp>
    </p:spTree>
    <p:extLst>
      <p:ext uri="{BB962C8B-B14F-4D97-AF65-F5344CB8AC3E}">
        <p14:creationId xmlns:p14="http://schemas.microsoft.com/office/powerpoint/2010/main" val="1463370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an Online Responder?</a:t>
            </a:r>
          </a:p>
        </p:txBody>
      </p:sp>
      <p:graphicFrame>
        <p:nvGraphicFramePr>
          <p:cNvPr id="4" name="Group 70"/>
          <p:cNvGraphicFramePr>
            <a:graphicFrameLocks noGrp="1"/>
          </p:cNvGraphicFramePr>
          <p:nvPr>
            <p:extLst>
              <p:ext uri="{D42A27DB-BD31-4B8C-83A1-F6EECF244321}">
                <p14:modId xmlns:p14="http://schemas.microsoft.com/office/powerpoint/2010/main" val="843589145"/>
              </p:ext>
            </p:extLst>
          </p:nvPr>
        </p:nvGraphicFramePr>
        <p:xfrm>
          <a:off x="3424767" y="1015392"/>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1600" u="none" strike="noStrike" cap="none" normalizeH="0" baseline="0" dirty="0">
                          <a:ln>
                            <a:noFill/>
                          </a:ln>
                          <a:effectLst/>
                        </a:rPr>
                        <a:t>   </a:t>
                      </a:r>
                      <a:r>
                        <a:rPr kumimoji="0" lang="en-CA" sz="2000" u="none" strike="noStrike" cap="none" normalizeH="0" baseline="0" dirty="0">
                          <a:ln>
                            <a:noFill/>
                          </a:ln>
                          <a:effectLst/>
                          <a:latin typeface="Segoe UI" pitchFamily="34" charset="0"/>
                          <a:ea typeface="Segoe UI" pitchFamily="34" charset="0"/>
                          <a:cs typeface="Segoe UI" pitchFamily="34" charset="0"/>
                        </a:rPr>
                        <a:t>Uses OCSP validation and revocation checking using HTTP</a:t>
                      </a:r>
                      <a:r>
                        <a:rPr kumimoji="0" lang="en-US" sz="2000" u="none" strike="noStrike" cap="none" normalizeH="0" baseline="0" dirty="0">
                          <a:ln>
                            <a:noFill/>
                          </a:ln>
                          <a:effectLst/>
                          <a:latin typeface="Segoe UI" pitchFamily="34" charset="0"/>
                          <a:ea typeface="Segoe UI" pitchFamily="34" charset="0"/>
                          <a:cs typeface="Segoe UI" pitchFamily="34" charset="0"/>
                        </a:rPr>
                        <a:t> </a:t>
                      </a:r>
                      <a:endParaRPr kumimoji="0" lang="en-US" sz="20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anchor="ctr" horzOverflow="overflow"/>
                </a:tc>
                <a:extLst>
                  <a:ext uri="{0D108BD9-81ED-4DB2-BD59-A6C34878D82A}">
                    <a16:rowId xmlns:a16="http://schemas.microsoft.com/office/drawing/2014/main" val="10000"/>
                  </a:ext>
                </a:extLst>
              </a:tr>
            </a:tbl>
          </a:graphicData>
        </a:graphic>
      </p:graphicFrame>
      <p:graphicFrame>
        <p:nvGraphicFramePr>
          <p:cNvPr id="5" name="Group 79"/>
          <p:cNvGraphicFramePr>
            <a:graphicFrameLocks noGrp="1"/>
          </p:cNvGraphicFramePr>
          <p:nvPr>
            <p:extLst>
              <p:ext uri="{D42A27DB-BD31-4B8C-83A1-F6EECF244321}">
                <p14:modId xmlns:p14="http://schemas.microsoft.com/office/powerpoint/2010/main" val="3158874880"/>
              </p:ext>
            </p:extLst>
          </p:nvPr>
        </p:nvGraphicFramePr>
        <p:xfrm>
          <a:off x="3441700" y="2325079"/>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Receives and responds dynamically to individual requests</a:t>
                      </a:r>
                      <a:r>
                        <a:rPr kumimoji="0" lang="en-US"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t>
                      </a:r>
                    </a:p>
                  </a:txBody>
                  <a:tcPr marL="121920" marR="121920" anchor="ctr" horzOverflow="overflow"/>
                </a:tc>
                <a:extLst>
                  <a:ext uri="{0D108BD9-81ED-4DB2-BD59-A6C34878D82A}">
                    <a16:rowId xmlns:a16="http://schemas.microsoft.com/office/drawing/2014/main" val="10000"/>
                  </a:ext>
                </a:extLst>
              </a:tr>
            </a:tbl>
          </a:graphicData>
        </a:graphic>
      </p:graphicFrame>
      <p:graphicFrame>
        <p:nvGraphicFramePr>
          <p:cNvPr id="6" name="Group 88"/>
          <p:cNvGraphicFramePr>
            <a:graphicFrameLocks noGrp="1"/>
          </p:cNvGraphicFramePr>
          <p:nvPr>
            <p:extLst>
              <p:ext uri="{D42A27DB-BD31-4B8C-83A1-F6EECF244321}">
                <p14:modId xmlns:p14="http://schemas.microsoft.com/office/powerpoint/2010/main" val="3841936565"/>
              </p:ext>
            </p:extLst>
          </p:nvPr>
        </p:nvGraphicFramePr>
        <p:xfrm>
          <a:off x="3441700" y="3511259"/>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Supports only Windows Server 2008</a:t>
                      </a:r>
                      <a:r>
                        <a:rPr kumimoji="0" lang="bs-Latn-B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Windows Vista</a:t>
                      </a: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a:t>
                      </a:r>
                      <a:r>
                        <a:rPr kumimoji="0" lang="bs-Latn-B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and newer </a:t>
                      </a: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Windows </a:t>
                      </a:r>
                      <a:r>
                        <a:rPr kumimoji="0" lang="bs-Latn-B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operating systems</a:t>
                      </a:r>
                      <a:r>
                        <a:rPr kumimoji="0" lang="en-US"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t>
                      </a:r>
                    </a:p>
                  </a:txBody>
                  <a:tcPr marL="121920" marR="121920" anchor="ctr" horzOverflow="overflow"/>
                </a:tc>
                <a:extLst>
                  <a:ext uri="{0D108BD9-81ED-4DB2-BD59-A6C34878D82A}">
                    <a16:rowId xmlns:a16="http://schemas.microsoft.com/office/drawing/2014/main" val="10000"/>
                  </a:ext>
                </a:extLst>
              </a:tr>
            </a:tbl>
          </a:graphicData>
        </a:graphic>
      </p:graphicFrame>
      <p:graphicFrame>
        <p:nvGraphicFramePr>
          <p:cNvPr id="7" name="Group 97"/>
          <p:cNvGraphicFramePr>
            <a:graphicFrameLocks noGrp="1"/>
          </p:cNvGraphicFramePr>
          <p:nvPr>
            <p:extLst>
              <p:ext uri="{D42A27DB-BD31-4B8C-83A1-F6EECF244321}">
                <p14:modId xmlns:p14="http://schemas.microsoft.com/office/powerpoint/2010/main" val="1383903644"/>
              </p:ext>
            </p:extLst>
          </p:nvPr>
        </p:nvGraphicFramePr>
        <p:xfrm>
          <a:off x="3443817" y="5001604"/>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Functions as a responder to multiple CAs</a:t>
                      </a:r>
                      <a:r>
                        <a:rPr kumimoji="0" lang="en-US"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t>
                      </a:r>
                    </a:p>
                  </a:txBody>
                  <a:tcPr marL="121920" marR="121920" anchor="ctr" horzOverflow="overflow"/>
                </a:tc>
                <a:extLst>
                  <a:ext uri="{0D108BD9-81ED-4DB2-BD59-A6C34878D82A}">
                    <a16:rowId xmlns:a16="http://schemas.microsoft.com/office/drawing/2014/main" val="10000"/>
                  </a:ext>
                </a:extLst>
              </a:tr>
            </a:tbl>
          </a:graphicData>
        </a:graphic>
      </p:graphicFrame>
      <p:grpSp>
        <p:nvGrpSpPr>
          <p:cNvPr id="3" name="Group 7"/>
          <p:cNvGrpSpPr/>
          <p:nvPr/>
        </p:nvGrpSpPr>
        <p:grpSpPr>
          <a:xfrm>
            <a:off x="558203" y="1093449"/>
            <a:ext cx="5581501" cy="4893934"/>
            <a:chOff x="418652" y="1093449"/>
            <a:chExt cx="4186126" cy="4893934"/>
          </a:xfrm>
        </p:grpSpPr>
        <p:sp>
          <p:nvSpPr>
            <p:cNvPr id="9" name="Freeform 8"/>
            <p:cNvSpPr>
              <a:spLocks/>
            </p:cNvSpPr>
            <p:nvPr/>
          </p:nvSpPr>
          <p:spPr bwMode="auto">
            <a:xfrm rot="8100000">
              <a:off x="1303338" y="2052029"/>
              <a:ext cx="1625600" cy="395288"/>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sp>
          <p:nvSpPr>
            <p:cNvPr id="10" name="Freeform 9"/>
            <p:cNvSpPr>
              <a:spLocks/>
            </p:cNvSpPr>
            <p:nvPr/>
          </p:nvSpPr>
          <p:spPr bwMode="auto">
            <a:xfrm rot="9290289">
              <a:off x="1657350" y="2675917"/>
              <a:ext cx="1306513" cy="287337"/>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sp>
          <p:nvSpPr>
            <p:cNvPr id="11" name="Freeform 10"/>
            <p:cNvSpPr>
              <a:spLocks/>
            </p:cNvSpPr>
            <p:nvPr/>
          </p:nvSpPr>
          <p:spPr bwMode="auto">
            <a:xfrm rot="13530011" flipV="1">
              <a:off x="1227932" y="4830948"/>
              <a:ext cx="1625600" cy="395287"/>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sp>
          <p:nvSpPr>
            <p:cNvPr id="12" name="Freeform 11"/>
            <p:cNvSpPr>
              <a:spLocks/>
            </p:cNvSpPr>
            <p:nvPr/>
          </p:nvSpPr>
          <p:spPr bwMode="auto">
            <a:xfrm rot="10920044" flipV="1">
              <a:off x="1538288" y="4160229"/>
              <a:ext cx="1322387" cy="322263"/>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pic>
          <p:nvPicPr>
            <p:cNvPr id="13" name="Picture 12" descr="C:\Users\Sally\Desktop\ID Resources\LeX Graphics 7_2013\globe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6354" y="1093449"/>
              <a:ext cx="883463" cy="883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3314" y="1208891"/>
              <a:ext cx="615155" cy="6525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Sally\Desktop\ID Resources\LeX Graphics 7_2013\computer_works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7926" y="2508549"/>
              <a:ext cx="670159" cy="756330"/>
            </a:xfrm>
            <a:prstGeom prst="rect">
              <a:avLst/>
            </a:prstGeom>
            <a:noFill/>
            <a:extLst>
              <a:ext uri="{909E8E84-426E-40DD-AFC4-6F175D3DCCD1}">
                <a14:hiddenFill xmlns:a14="http://schemas.microsoft.com/office/drawing/2010/main">
                  <a:solidFill>
                    <a:srgbClr val="FFFFFF"/>
                  </a:solidFill>
                </a14:hiddenFill>
              </a:ext>
            </a:extLst>
          </p:spPr>
        </p:pic>
        <p:sp>
          <p:nvSpPr>
            <p:cNvPr id="16" name="Curved Down Arrow 15"/>
            <p:cNvSpPr/>
            <p:nvPr/>
          </p:nvSpPr>
          <p:spPr bwMode="auto">
            <a:xfrm>
              <a:off x="2975801" y="2411800"/>
              <a:ext cx="441731" cy="311036"/>
            </a:xfrm>
            <a:prstGeom prst="curvedDownArrow">
              <a:avLst/>
            </a:prstGeom>
            <a:solidFill>
              <a:schemeClr val="tx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7" name="Curved Down Arrow 16"/>
            <p:cNvSpPr/>
            <p:nvPr/>
          </p:nvSpPr>
          <p:spPr bwMode="auto">
            <a:xfrm>
              <a:off x="3647192" y="2500447"/>
              <a:ext cx="441731" cy="311036"/>
            </a:xfrm>
            <a:prstGeom prst="curvedDownArrow">
              <a:avLst/>
            </a:prstGeom>
            <a:solidFill>
              <a:schemeClr val="tx1"/>
            </a:solidFill>
            <a:ln w="9525" cap="flat" cmpd="sng" algn="ctr">
              <a:noFill/>
              <a:prstDash val="solid"/>
              <a:round/>
              <a:headEnd type="none" w="med" len="med"/>
              <a:tailEnd type="none" w="med" len="med"/>
            </a:ln>
            <a:effectLst/>
            <a:scene3d>
              <a:camera prst="orthographicFront">
                <a:rot lat="0" lon="11400000" rev="0"/>
              </a:camera>
              <a:lightRig rig="threePt" dir="t"/>
            </a:scene3d>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8" name="Picture 17" descr="C:\Users\Sally\Desktop\ID Resources\LeX Graphics 7_2013\computer_works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4619" y="2663771"/>
              <a:ext cx="670159" cy="7563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8441" y="2827708"/>
              <a:ext cx="615155" cy="6525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Sally\Desktop\ID Resources\LeX Graphics 7_2013\computer_workstati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3823" y="3620113"/>
              <a:ext cx="848523" cy="9576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Sally\Desktop\ID Resources\LeX Graphics 7_2013\serv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0443" y="5028591"/>
              <a:ext cx="540448" cy="9587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239" y="5181697"/>
              <a:ext cx="615155" cy="652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Users\Sally\Desktop\ID Resources\LeX Graphics 7_2013\globe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2" y="2964165"/>
              <a:ext cx="1179198" cy="11791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Users\Sally\Desktop\ID Resources\LeX Graphics 7_2013\certifica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792" y="2418109"/>
              <a:ext cx="883463" cy="937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Sally\Desktop\ID Resources\LeX Graphics 7_2013\Document_code_binar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8652" y="3185536"/>
              <a:ext cx="672540" cy="11247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0608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OCSP works</a:t>
            </a:r>
          </a:p>
        </p:txBody>
      </p:sp>
      <p:pic>
        <p:nvPicPr>
          <p:cNvPr id="2050" name="Picture 2"/>
          <p:cNvPicPr>
            <a:picLocks noChangeAspect="1" noChangeArrowheads="1"/>
          </p:cNvPicPr>
          <p:nvPr/>
        </p:nvPicPr>
        <p:blipFill>
          <a:blip r:embed="rId2"/>
          <a:srcRect/>
          <a:stretch>
            <a:fillRect/>
          </a:stretch>
        </p:blipFill>
        <p:spPr bwMode="auto">
          <a:xfrm>
            <a:off x="3581400" y="2667000"/>
            <a:ext cx="1200150" cy="923925"/>
          </a:xfrm>
          <a:prstGeom prst="rect">
            <a:avLst/>
          </a:prstGeom>
          <a:noFill/>
          <a:ln w="9525">
            <a:noFill/>
            <a:miter lim="800000"/>
            <a:headEnd/>
            <a:tailEnd/>
          </a:ln>
          <a:effectLst/>
        </p:spPr>
      </p:pic>
      <p:pic>
        <p:nvPicPr>
          <p:cNvPr id="4" name="Picture 2"/>
          <p:cNvPicPr>
            <a:picLocks noChangeAspect="1" noChangeArrowheads="1"/>
          </p:cNvPicPr>
          <p:nvPr/>
        </p:nvPicPr>
        <p:blipFill>
          <a:blip r:embed="rId2"/>
          <a:srcRect/>
          <a:stretch>
            <a:fillRect/>
          </a:stretch>
        </p:blipFill>
        <p:spPr bwMode="auto">
          <a:xfrm>
            <a:off x="1447800" y="1905000"/>
            <a:ext cx="1200150" cy="923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696200" y="1905000"/>
            <a:ext cx="1085850" cy="8382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8686800" y="2133600"/>
            <a:ext cx="1085850" cy="838200"/>
          </a:xfrm>
          <a:prstGeom prst="rect">
            <a:avLst/>
          </a:prstGeom>
          <a:noFill/>
          <a:ln w="9525">
            <a:noFill/>
            <a:miter lim="800000"/>
            <a:headEnd/>
            <a:tailEnd/>
          </a:ln>
          <a:effectLst/>
        </p:spPr>
      </p:pic>
      <p:cxnSp>
        <p:nvCxnSpPr>
          <p:cNvPr id="8" name="Straight Arrow Connector 7"/>
          <p:cNvCxnSpPr>
            <a:stCxn id="2051" idx="1"/>
          </p:cNvCxnSpPr>
          <p:nvPr/>
        </p:nvCxnSpPr>
        <p:spPr bwMode="auto">
          <a:xfrm rot="10800000" flipV="1">
            <a:off x="4800600" y="2324100"/>
            <a:ext cx="2895600" cy="495300"/>
          </a:xfrm>
          <a:prstGeom prst="straightConnector1">
            <a:avLst/>
          </a:prstGeom>
          <a:gradFill rotWithShape="1">
            <a:gsLst>
              <a:gs pos="0">
                <a:srgbClr val="E4CD9A"/>
              </a:gs>
              <a:gs pos="100000">
                <a:srgbClr val="EEEFD7"/>
              </a:gs>
            </a:gsLst>
            <a:lin ang="2700000" scaled="1"/>
          </a:gradFill>
          <a:ln w="9525" cap="flat" cmpd="sng" algn="ctr">
            <a:solidFill>
              <a:schemeClr val="tx2"/>
            </a:solidFill>
            <a:prstDash val="solid"/>
            <a:round/>
            <a:headEnd type="none" w="med" len="med"/>
            <a:tailEnd type="arrow"/>
          </a:ln>
          <a:effectLst>
            <a:outerShdw dist="35921" dir="2700000" algn="ctr" rotWithShape="0">
              <a:srgbClr val="AFAFAF"/>
            </a:outerShdw>
          </a:effectLst>
        </p:spPr>
      </p:cxnSp>
      <p:cxnSp>
        <p:nvCxnSpPr>
          <p:cNvPr id="9" name="Straight Arrow Connector 8"/>
          <p:cNvCxnSpPr>
            <a:endCxn id="2050" idx="3"/>
          </p:cNvCxnSpPr>
          <p:nvPr/>
        </p:nvCxnSpPr>
        <p:spPr bwMode="auto">
          <a:xfrm rot="10800000" flipV="1">
            <a:off x="4781550" y="2819399"/>
            <a:ext cx="4286250" cy="309563"/>
          </a:xfrm>
          <a:prstGeom prst="straightConnector1">
            <a:avLst/>
          </a:prstGeom>
          <a:gradFill rotWithShape="1">
            <a:gsLst>
              <a:gs pos="0">
                <a:srgbClr val="E4CD9A"/>
              </a:gs>
              <a:gs pos="100000">
                <a:srgbClr val="EEEFD7"/>
              </a:gs>
            </a:gsLst>
            <a:lin ang="2700000" scaled="1"/>
          </a:gradFill>
          <a:ln w="9525" cap="flat" cmpd="sng" algn="ctr">
            <a:solidFill>
              <a:schemeClr val="tx2"/>
            </a:solidFill>
            <a:prstDash val="solid"/>
            <a:round/>
            <a:headEnd type="none" w="med" len="med"/>
            <a:tailEnd type="arrow"/>
          </a:ln>
          <a:effectLst>
            <a:outerShdw dist="35921" dir="2700000" algn="ctr" rotWithShape="0">
              <a:srgbClr val="AFAFAF"/>
            </a:outerShdw>
          </a:effectLst>
        </p:spPr>
      </p:cxnSp>
      <p:cxnSp>
        <p:nvCxnSpPr>
          <p:cNvPr id="13" name="Straight Arrow Connector 12"/>
          <p:cNvCxnSpPr>
            <a:stCxn id="2050" idx="1"/>
            <a:endCxn id="4" idx="3"/>
          </p:cNvCxnSpPr>
          <p:nvPr/>
        </p:nvCxnSpPr>
        <p:spPr bwMode="auto">
          <a:xfrm rot="10800000">
            <a:off x="2647950" y="2366963"/>
            <a:ext cx="933450" cy="7620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14" name="TextBox 13"/>
          <p:cNvSpPr txBox="1"/>
          <p:nvPr/>
        </p:nvSpPr>
        <p:spPr>
          <a:xfrm>
            <a:off x="3505200" y="3581400"/>
            <a:ext cx="824265" cy="369332"/>
          </a:xfrm>
          <a:prstGeom prst="rect">
            <a:avLst/>
          </a:prstGeom>
          <a:noFill/>
        </p:spPr>
        <p:txBody>
          <a:bodyPr wrap="none" rtlCol="0">
            <a:spAutoFit/>
          </a:bodyPr>
          <a:lstStyle/>
          <a:p>
            <a:r>
              <a:rPr lang="en-US" dirty="0"/>
              <a:t>OCSP</a:t>
            </a:r>
          </a:p>
        </p:txBody>
      </p:sp>
      <p:sp>
        <p:nvSpPr>
          <p:cNvPr id="15" name="TextBox 14"/>
          <p:cNvSpPr txBox="1"/>
          <p:nvPr/>
        </p:nvSpPr>
        <p:spPr>
          <a:xfrm>
            <a:off x="1447800" y="2743200"/>
            <a:ext cx="503664" cy="369332"/>
          </a:xfrm>
          <a:prstGeom prst="rect">
            <a:avLst/>
          </a:prstGeom>
          <a:noFill/>
        </p:spPr>
        <p:txBody>
          <a:bodyPr wrap="none" rtlCol="0">
            <a:spAutoFit/>
          </a:bodyPr>
          <a:lstStyle/>
          <a:p>
            <a:r>
              <a:rPr lang="en-US" dirty="0"/>
              <a:t>CA</a:t>
            </a:r>
          </a:p>
        </p:txBody>
      </p:sp>
      <p:sp>
        <p:nvSpPr>
          <p:cNvPr id="16" name="TextBox 15"/>
          <p:cNvSpPr txBox="1"/>
          <p:nvPr/>
        </p:nvSpPr>
        <p:spPr>
          <a:xfrm>
            <a:off x="8153400" y="3048000"/>
            <a:ext cx="970137" cy="369332"/>
          </a:xfrm>
          <a:prstGeom prst="rect">
            <a:avLst/>
          </a:prstGeom>
          <a:noFill/>
        </p:spPr>
        <p:txBody>
          <a:bodyPr wrap="none" rtlCol="0">
            <a:spAutoFit/>
          </a:bodyPr>
          <a:lstStyle/>
          <a:p>
            <a:r>
              <a:rPr lang="en-US" dirty="0"/>
              <a:t>Clients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Demonstration: Configuring an Online Responder</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t>In this demonstration, you will see how to configure an Online Responder</a:t>
            </a:r>
          </a:p>
        </p:txBody>
      </p:sp>
    </p:spTree>
    <p:extLst>
      <p:ext uri="{BB962C8B-B14F-4D97-AF65-F5344CB8AC3E}">
        <p14:creationId xmlns:p14="http://schemas.microsoft.com/office/powerpoint/2010/main" val="146337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422401" y="1828800"/>
            <a:ext cx="9190567" cy="2701925"/>
            <a:chOff x="672" y="1056"/>
            <a:chExt cx="4342" cy="1702"/>
          </a:xfrm>
        </p:grpSpPr>
        <p:sp>
          <p:nvSpPr>
            <p:cNvPr id="407560" name="AutoShape 8"/>
            <p:cNvSpPr>
              <a:spLocks noChangeArrowheads="1"/>
            </p:cNvSpPr>
            <p:nvPr/>
          </p:nvSpPr>
          <p:spPr bwMode="auto">
            <a:xfrm>
              <a:off x="672" y="1056"/>
              <a:ext cx="4342" cy="1702"/>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AFAFAF"/>
              </a:outerShdw>
            </a:effectLst>
          </p:spPr>
          <p:txBody>
            <a:bodyPr/>
            <a:lstStyle/>
            <a:p>
              <a:pPr algn="l"/>
              <a:r>
                <a:rPr lang="en-US" sz="2400"/>
                <a:t>A digital certificate:</a:t>
              </a:r>
            </a:p>
          </p:txBody>
        </p:sp>
        <p:sp>
          <p:nvSpPr>
            <p:cNvPr id="407561" name="AutoShape 9"/>
            <p:cNvSpPr>
              <a:spLocks noChangeArrowheads="1"/>
            </p:cNvSpPr>
            <p:nvPr/>
          </p:nvSpPr>
          <p:spPr bwMode="auto">
            <a:xfrm>
              <a:off x="803" y="1417"/>
              <a:ext cx="4080" cy="1197"/>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marL="231775" indent="-231775" algn="l">
                <a:lnSpc>
                  <a:spcPct val="90000"/>
                </a:lnSpc>
                <a:spcBef>
                  <a:spcPct val="40000"/>
                </a:spcBef>
                <a:buSzPct val="80000"/>
                <a:buFontTx/>
                <a:buBlip>
                  <a:blip r:embed="rId3"/>
                </a:buBlip>
              </a:pPr>
              <a:r>
                <a:rPr lang="en-US" sz="2200"/>
                <a:t>Verifies the identity of a user, computer, or program </a:t>
              </a:r>
            </a:p>
            <a:p>
              <a:pPr marL="231775" indent="-231775" algn="l">
                <a:lnSpc>
                  <a:spcPct val="90000"/>
                </a:lnSpc>
                <a:spcBef>
                  <a:spcPct val="40000"/>
                </a:spcBef>
                <a:buSzPct val="80000"/>
                <a:buFontTx/>
                <a:buBlip>
                  <a:blip r:embed="rId3"/>
                </a:buBlip>
              </a:pPr>
              <a:r>
                <a:rPr lang="en-US" sz="2200"/>
                <a:t>Contains information about the issuer and the subject</a:t>
              </a:r>
            </a:p>
            <a:p>
              <a:pPr marL="231775" indent="-231775" algn="l">
                <a:lnSpc>
                  <a:spcPct val="90000"/>
                </a:lnSpc>
                <a:spcBef>
                  <a:spcPct val="40000"/>
                </a:spcBef>
                <a:buSzPct val="80000"/>
                <a:buFontTx/>
                <a:buBlip>
                  <a:blip r:embed="rId3"/>
                </a:buBlip>
              </a:pPr>
              <a:r>
                <a:rPr lang="en-US" sz="2200"/>
                <a:t>Is signed by a CA</a:t>
              </a:r>
            </a:p>
          </p:txBody>
        </p:sp>
      </p:grpSp>
      <p:sp>
        <p:nvSpPr>
          <p:cNvPr id="407554" name="Rectangle 2"/>
          <p:cNvSpPr>
            <a:spLocks noGrp="1" noChangeArrowheads="1"/>
          </p:cNvSpPr>
          <p:nvPr>
            <p:ph type="title"/>
          </p:nvPr>
        </p:nvSpPr>
        <p:spPr/>
        <p:txBody>
          <a:bodyPr/>
          <a:lstStyle/>
          <a:p>
            <a:r>
              <a:rPr lang="en-US"/>
              <a:t>What Is a Digital Certificate?</a:t>
            </a:r>
          </a:p>
        </p:txBody>
      </p:sp>
      <p:pic>
        <p:nvPicPr>
          <p:cNvPr id="407558" name="Picture 6" descr="CertificationAuthority01"/>
          <p:cNvPicPr>
            <a:picLocks noChangeAspect="1" noChangeArrowheads="1"/>
          </p:cNvPicPr>
          <p:nvPr/>
        </p:nvPicPr>
        <p:blipFill>
          <a:blip r:embed="rId4"/>
          <a:srcRect/>
          <a:stretch>
            <a:fillRect/>
          </a:stretch>
        </p:blipFill>
        <p:spPr bwMode="auto">
          <a:xfrm>
            <a:off x="7708901" y="3814764"/>
            <a:ext cx="2910417" cy="19716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a:t>What Is a Digital Certificate?</a:t>
            </a:r>
          </a:p>
        </p:txBody>
      </p:sp>
      <p:pic>
        <p:nvPicPr>
          <p:cNvPr id="108546" name="Picture 2"/>
          <p:cNvPicPr>
            <a:picLocks noChangeAspect="1" noChangeArrowheads="1"/>
          </p:cNvPicPr>
          <p:nvPr/>
        </p:nvPicPr>
        <p:blipFill>
          <a:blip r:embed="rId3"/>
          <a:srcRect/>
          <a:stretch>
            <a:fillRect/>
          </a:stretch>
        </p:blipFill>
        <p:spPr bwMode="auto">
          <a:xfrm>
            <a:off x="2895600" y="762000"/>
            <a:ext cx="4495800" cy="5752812"/>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r>
              <a:rPr lang="en-US"/>
              <a:t>What Are Certificate Extensions?</a:t>
            </a:r>
          </a:p>
        </p:txBody>
      </p:sp>
      <p:grpSp>
        <p:nvGrpSpPr>
          <p:cNvPr id="2" name="Group 9"/>
          <p:cNvGrpSpPr>
            <a:grpSpLocks/>
          </p:cNvGrpSpPr>
          <p:nvPr/>
        </p:nvGrpSpPr>
        <p:grpSpPr bwMode="auto">
          <a:xfrm>
            <a:off x="6352118" y="2330451"/>
            <a:ext cx="4895849" cy="2701925"/>
            <a:chOff x="2887" y="1468"/>
            <a:chExt cx="2135" cy="1702"/>
          </a:xfrm>
        </p:grpSpPr>
        <p:sp>
          <p:nvSpPr>
            <p:cNvPr id="450567" name="AutoShape 7"/>
            <p:cNvSpPr>
              <a:spLocks noChangeArrowheads="1"/>
            </p:cNvSpPr>
            <p:nvPr/>
          </p:nvSpPr>
          <p:spPr bwMode="auto">
            <a:xfrm>
              <a:off x="2887" y="1468"/>
              <a:ext cx="2135" cy="1702"/>
            </a:xfrm>
            <a:prstGeom prst="roundRect">
              <a:avLst>
                <a:gd name="adj" fmla="val 4167"/>
              </a:avLst>
            </a:prstGeom>
            <a:solidFill>
              <a:srgbClr val="B3C8DF"/>
            </a:solidFill>
            <a:ln w="9525">
              <a:solidFill>
                <a:srgbClr val="4D4D4D"/>
              </a:solidFill>
              <a:round/>
              <a:headEnd/>
              <a:tailEnd/>
            </a:ln>
            <a:effectLst>
              <a:outerShdw dist="35921" dir="2700000" algn="ctr" rotWithShape="0">
                <a:srgbClr val="AFAFAF"/>
              </a:outerShdw>
            </a:effectLst>
          </p:spPr>
          <p:txBody>
            <a:bodyPr/>
            <a:lstStyle/>
            <a:p>
              <a:pPr algn="l"/>
              <a:r>
                <a:rPr lang="en-US" sz="2400"/>
                <a:t>Certificate extensions:</a:t>
              </a:r>
              <a:endParaRPr lang="en-US" sz="2400" b="0"/>
            </a:p>
          </p:txBody>
        </p:sp>
        <p:sp>
          <p:nvSpPr>
            <p:cNvPr id="450568" name="AutoShape 8"/>
            <p:cNvSpPr>
              <a:spLocks noChangeArrowheads="1"/>
            </p:cNvSpPr>
            <p:nvPr/>
          </p:nvSpPr>
          <p:spPr bwMode="auto">
            <a:xfrm>
              <a:off x="3018" y="1829"/>
              <a:ext cx="1874" cy="1197"/>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marL="231775" indent="-231775" algn="l">
                <a:lnSpc>
                  <a:spcPct val="90000"/>
                </a:lnSpc>
                <a:spcBef>
                  <a:spcPct val="40000"/>
                </a:spcBef>
                <a:buSzPct val="80000"/>
                <a:buFontTx/>
                <a:buBlip>
                  <a:blip r:embed="rId3"/>
                </a:buBlip>
              </a:pPr>
              <a:r>
                <a:rPr lang="en-US" sz="2200"/>
                <a:t>Provide additional information about the subject</a:t>
              </a:r>
            </a:p>
            <a:p>
              <a:pPr marL="231775" indent="-231775" algn="l">
                <a:lnSpc>
                  <a:spcPct val="90000"/>
                </a:lnSpc>
                <a:spcBef>
                  <a:spcPct val="40000"/>
                </a:spcBef>
                <a:buSzPct val="80000"/>
                <a:buFontTx/>
                <a:buBlip>
                  <a:blip r:embed="rId3"/>
                </a:buBlip>
              </a:pPr>
              <a:r>
                <a:rPr lang="en-US" sz="2200"/>
                <a:t>Contain both version 1 and version 3 fields</a:t>
              </a:r>
            </a:p>
          </p:txBody>
        </p:sp>
      </p:grpSp>
      <p:pic>
        <p:nvPicPr>
          <p:cNvPr id="109570" name="Picture 2"/>
          <p:cNvPicPr>
            <a:picLocks noChangeAspect="1" noChangeArrowheads="1"/>
          </p:cNvPicPr>
          <p:nvPr/>
        </p:nvPicPr>
        <p:blipFill>
          <a:blip r:embed="rId4"/>
          <a:srcRect/>
          <a:stretch>
            <a:fillRect/>
          </a:stretch>
        </p:blipFill>
        <p:spPr bwMode="auto">
          <a:xfrm>
            <a:off x="1447800" y="838200"/>
            <a:ext cx="4495800" cy="5731032"/>
          </a:xfrm>
          <a:prstGeom prst="rect">
            <a:avLst/>
          </a:prstGeom>
          <a:noFill/>
          <a:ln w="9525">
            <a:noFill/>
            <a:miter lim="800000"/>
            <a:headEnd/>
            <a:tailEnd/>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INAME" val="ज़ॴॉॲ१ॹॹ९६९५४"/>
  <p:tag name="DATETIME" val="षसवहषवसशषऺददषऺीसहॖ॓दम्॓ग़ऱऻीहशय"/>
  <p:tag name="DONEBY" val="ख़ग़ॢॸ१ॴ१८"/>
  <p:tag name="IPADDRESS" val="ॊ॒ॎॉढ़॒शष़ऺ"/>
  <p:tag name="APPVER" val="हऴश"/>
  <p:tag name="RANDOM" val="6"/>
  <p:tag name="CHECKSUM" val="ऺसषष"/>
</p:tagLst>
</file>

<file path=ppt/theme/theme1.xml><?xml version="1.0" encoding="utf-8"?>
<a:theme xmlns:a="http://schemas.openxmlformats.org/drawingml/2006/main" name="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NG_MOC_Core_ModuleNew</Template>
  <TotalTime>58511</TotalTime>
  <Words>6206</Words>
  <Application>Microsoft Office PowerPoint</Application>
  <PresentationFormat>Widescreen</PresentationFormat>
  <Paragraphs>732</Paragraphs>
  <Slides>66</Slides>
  <Notes>44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66</vt:i4>
      </vt:variant>
    </vt:vector>
  </HeadingPairs>
  <TitlesOfParts>
    <vt:vector size="78" baseType="lpstr">
      <vt:lpstr>Segoe UI</vt:lpstr>
      <vt:lpstr>Symbol</vt:lpstr>
      <vt:lpstr>Wingdings</vt:lpstr>
      <vt:lpstr>Calibri</vt:lpstr>
      <vt:lpstr>Arial</vt:lpstr>
      <vt:lpstr>Verdana</vt:lpstr>
      <vt:lpstr>Segoe UI Light</vt:lpstr>
      <vt:lpstr>WOL_Bold</vt:lpstr>
      <vt:lpstr>Segoe Light</vt:lpstr>
      <vt:lpstr>Arial Narrow</vt:lpstr>
      <vt:lpstr>Presentation1</vt:lpstr>
      <vt:lpstr>Office Theme</vt:lpstr>
      <vt:lpstr>PowerPoint Presentation</vt:lpstr>
      <vt:lpstr>Sections at a Glance</vt:lpstr>
      <vt:lpstr>PowerPoint Presentation</vt:lpstr>
      <vt:lpstr>What Is a PKI?</vt:lpstr>
      <vt:lpstr>Uses of PKI?</vt:lpstr>
      <vt:lpstr>Components of a PKI Solution</vt:lpstr>
      <vt:lpstr>What Is a Digital Certificate?</vt:lpstr>
      <vt:lpstr>What Is a Digital Certificate?</vt:lpstr>
      <vt:lpstr>What Are Certificate Extensions?</vt:lpstr>
      <vt:lpstr>PowerPoint Presentation</vt:lpstr>
      <vt:lpstr>What Cryptography is all about</vt:lpstr>
      <vt:lpstr>Exchanging Secret Messages</vt:lpstr>
      <vt:lpstr>Encryption Keys</vt:lpstr>
      <vt:lpstr>How Does Symmetric Encryption Work?</vt:lpstr>
      <vt:lpstr>How Does Public Key Encryption Work?</vt:lpstr>
      <vt:lpstr>Encryption Algorithms        Cont..</vt:lpstr>
      <vt:lpstr>Encryption Algorithms        Cont..</vt:lpstr>
      <vt:lpstr>Encryption Algorithms</vt:lpstr>
      <vt:lpstr>What is Digital Signature</vt:lpstr>
      <vt:lpstr>Hashing Algorithms</vt:lpstr>
      <vt:lpstr>Example of Encryption and Signing</vt:lpstr>
      <vt:lpstr>Decryption and Verifying Message</vt:lpstr>
      <vt:lpstr>PowerPoint Presentation</vt:lpstr>
      <vt:lpstr>What Are CAs?</vt:lpstr>
      <vt:lpstr>Overview of the AD CS Server Role in Windows Server 2012</vt:lpstr>
      <vt:lpstr>Public vs. Private CAs</vt:lpstr>
      <vt:lpstr>Types of Certification Authorities</vt:lpstr>
      <vt:lpstr>Stand-Alone vs. Enterprise CAs</vt:lpstr>
      <vt:lpstr>Considerations for Deploying a Root CA</vt:lpstr>
      <vt:lpstr>Considerations for Deploying a Subordinate CA</vt:lpstr>
      <vt:lpstr>What Is a Cross-Certification Hierarchy?</vt:lpstr>
      <vt:lpstr>Demonstration: Deploying a Root CA and Subordinate CA</vt:lpstr>
      <vt:lpstr>Migrating Hashing Algorithm from SHA1 to SHA2</vt:lpstr>
      <vt:lpstr>Migrating Hashing Algorithm from SHA1 to SHA2 (Root CA)</vt:lpstr>
      <vt:lpstr>Migrating Hashing Algorithm from SHA1 to SHA2 (Sub CA)</vt:lpstr>
      <vt:lpstr>PowerPoint Presentation</vt:lpstr>
      <vt:lpstr>Types of Certificate Enrollment</vt:lpstr>
      <vt:lpstr>What Are Certificate Templates?</vt:lpstr>
      <vt:lpstr>Certificate Template Versions in Windows Server 2012 </vt:lpstr>
      <vt:lpstr>WEB Enrollment</vt:lpstr>
      <vt:lpstr>Requesting certificate via MMC</vt:lpstr>
      <vt:lpstr>Requesting certificate via Certreq: Offline Request</vt:lpstr>
      <vt:lpstr>Requesting a Certificate using Autoenrollment</vt:lpstr>
      <vt:lpstr>CA Policy and Exit Modules</vt:lpstr>
      <vt:lpstr>Hands-On:</vt:lpstr>
      <vt:lpstr>Hands On: Securing a website using a Certificate</vt:lpstr>
      <vt:lpstr>PowerPoint Presentation</vt:lpstr>
      <vt:lpstr>Configuring CA Administration and Security</vt:lpstr>
      <vt:lpstr>What are CRLs and CDPs</vt:lpstr>
      <vt:lpstr>Type of CRLs</vt:lpstr>
      <vt:lpstr>How CRLs Are Published</vt:lpstr>
      <vt:lpstr>Authority Information Access or AIA Extension</vt:lpstr>
      <vt:lpstr>Considerations for Publishing AIAs and CDPs</vt:lpstr>
      <vt:lpstr>Configuring AIA and CDP extensions</vt:lpstr>
      <vt:lpstr>PowerPoint Presentation</vt:lpstr>
      <vt:lpstr>Network Device Enrollment Service</vt:lpstr>
      <vt:lpstr>Hands On: Configuring NDES</vt:lpstr>
      <vt:lpstr>Hands On: Configuring NDES</vt:lpstr>
      <vt:lpstr> Certificate enrollment without CEP / CES </vt:lpstr>
      <vt:lpstr>Certificate enrollment with CEP / CES </vt:lpstr>
      <vt:lpstr>Certificate Enrollment Service (CES)</vt:lpstr>
      <vt:lpstr>Certificate Enrollment Policy (CEP)</vt:lpstr>
      <vt:lpstr>Demonstration: Configuring CEP and CES</vt:lpstr>
      <vt:lpstr>What Is an Online Responder?</vt:lpstr>
      <vt:lpstr>How OCSP works</vt:lpstr>
      <vt:lpstr>Demonstration: Configuring an Online Responder</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dc:title>
  <dc:creator>Kavitha Kalyan</dc:creator>
  <cp:lastModifiedBy>Kavyashree Shah</cp:lastModifiedBy>
  <cp:revision>235</cp:revision>
  <dcterms:created xsi:type="dcterms:W3CDTF">2014-01-03T11:33:00Z</dcterms:created>
  <dcterms:modified xsi:type="dcterms:W3CDTF">2020-08-12T07:50:23Z</dcterms:modified>
</cp:coreProperties>
</file>